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  <p:sldMasterId id="2147483666" r:id="rId3"/>
    <p:sldMasterId id="2147483657" r:id="rId4"/>
    <p:sldMasterId id="2147483648" r:id="rId5"/>
    <p:sldMasterId id="2147483669" r:id="rId6"/>
    <p:sldMasterId id="2147483672" r:id="rId7"/>
  </p:sldMasterIdLst>
  <p:notesMasterIdLst>
    <p:notesMasterId r:id="rId27"/>
  </p:notesMasterIdLst>
  <p:sldIdLst>
    <p:sldId id="330" r:id="rId8"/>
    <p:sldId id="277" r:id="rId9"/>
    <p:sldId id="347" r:id="rId10"/>
    <p:sldId id="352" r:id="rId11"/>
    <p:sldId id="355" r:id="rId12"/>
    <p:sldId id="363" r:id="rId13"/>
    <p:sldId id="364" r:id="rId14"/>
    <p:sldId id="365" r:id="rId15"/>
    <p:sldId id="362" r:id="rId16"/>
    <p:sldId id="357" r:id="rId17"/>
    <p:sldId id="351" r:id="rId18"/>
    <p:sldId id="366" r:id="rId19"/>
    <p:sldId id="360" r:id="rId20"/>
    <p:sldId id="367" r:id="rId21"/>
    <p:sldId id="368" r:id="rId22"/>
    <p:sldId id="369" r:id="rId23"/>
    <p:sldId id="371" r:id="rId24"/>
    <p:sldId id="370" r:id="rId25"/>
    <p:sldId id="372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4B5"/>
    <a:srgbClr val="4F81BD"/>
    <a:srgbClr val="FF99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6208" autoAdjust="0"/>
  </p:normalViewPr>
  <p:slideViewPr>
    <p:cSldViewPr snapToGrid="0">
      <p:cViewPr varScale="1">
        <p:scale>
          <a:sx n="73" d="100"/>
          <a:sy n="73" d="100"/>
        </p:scale>
        <p:origin x="43" y="23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3AB87-0890-4AD5-8650-C6986E1F8B10}" type="datetimeFigureOut">
              <a:rPr lang="de-AT" smtClean="0"/>
              <a:t>04.08.2021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9DAA0-01BC-4B60-AE61-5DEF32C7446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978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TU-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90723" y="2928935"/>
            <a:ext cx="8191557" cy="1255711"/>
          </a:xfrm>
          <a:prstGeom prst="rect">
            <a:avLst/>
          </a:prstGeom>
        </p:spPr>
        <p:txBody>
          <a:bodyPr/>
          <a:lstStyle>
            <a:lvl1pPr algn="l">
              <a:defRPr sz="3600" b="0" baseline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0723" y="4500570"/>
            <a:ext cx="8286808" cy="928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190752" y="6000751"/>
            <a:ext cx="5835649" cy="7207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28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F169F-FF9F-427F-AA71-B4129764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024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2451EEB-A52B-4C18-A102-B1C43FC68C5A}"/>
              </a:ext>
            </a:extLst>
          </p:cNvPr>
          <p:cNvCxnSpPr/>
          <p:nvPr userDrawn="1"/>
        </p:nvCxnSpPr>
        <p:spPr>
          <a:xfrm>
            <a:off x="937789" y="1919553"/>
            <a:ext cx="3568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F7E2065-145A-4113-A3AA-FCADC86D9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009"/>
            <a:ext cx="7602414" cy="245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0153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38200" y="642798"/>
            <a:ext cx="10515600" cy="70386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6691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200" y="6220963"/>
            <a:ext cx="4440382" cy="365125"/>
          </a:xfrm>
        </p:spPr>
        <p:txBody>
          <a:bodyPr/>
          <a:lstStyle>
            <a:lvl1pPr algn="l">
              <a:defRPr/>
            </a:lvl1pPr>
          </a:lstStyle>
          <a:p>
            <a:endParaRPr lang="de-AT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821378" y="6220962"/>
            <a:ext cx="5532422" cy="365125"/>
          </a:xfrm>
        </p:spPr>
        <p:txBody>
          <a:bodyPr/>
          <a:lstStyle/>
          <a:p>
            <a:fld id="{C70A0A75-BCDE-4E4C-9DD3-B9BCC67C6A3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662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838200" y="6220963"/>
            <a:ext cx="3078178" cy="365125"/>
          </a:xfrm>
        </p:spPr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A75-BCDE-4E4C-9DD3-B9BCC67C6A3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8057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38200" y="642798"/>
            <a:ext cx="10515600" cy="70386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6691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200" y="6220963"/>
            <a:ext cx="4440382" cy="365125"/>
          </a:xfrm>
        </p:spPr>
        <p:txBody>
          <a:bodyPr/>
          <a:lstStyle>
            <a:lvl1pPr algn="l">
              <a:defRPr/>
            </a:lvl1pPr>
          </a:lstStyle>
          <a:p>
            <a:endParaRPr lang="de-AT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821378" y="6220962"/>
            <a:ext cx="5532422" cy="365125"/>
          </a:xfrm>
        </p:spPr>
        <p:txBody>
          <a:bodyPr/>
          <a:lstStyle/>
          <a:p>
            <a:fld id="{C70A0A75-BCDE-4E4C-9DD3-B9BCC67C6A34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45414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838200" y="6220963"/>
            <a:ext cx="3078178" cy="365125"/>
          </a:xfrm>
        </p:spPr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A75-BCDE-4E4C-9DD3-B9BCC67C6A3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5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blauer Rahmen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6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2966" y="2571745"/>
            <a:ext cx="9906069" cy="3554419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43001" y="6356351"/>
            <a:ext cx="2173817" cy="365125"/>
          </a:xfrm>
        </p:spPr>
        <p:txBody>
          <a:bodyPr/>
          <a:lstStyle>
            <a:lvl1pPr marL="0" algn="l" defTabSz="914400" rtl="0" eaLnBrk="1" latinLnBrk="0" hangingPunct="1"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0725598-50A7-4DB9-86EC-0FDA67E7432A}" type="datetimeFigureOut">
              <a:rPr lang="de-AT"/>
              <a:pPr>
                <a:defRPr/>
              </a:pPr>
              <a:t>04.08.2021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BAD5A76C-498B-4205-96B4-8B6AE875FB79}" type="slidenum">
              <a:rPr lang="de-AT" altLang="de-DE"/>
              <a:pPr/>
              <a:t>‹Nr.›</a:t>
            </a:fld>
            <a:endParaRPr lang="de-AT" altLang="de-DE" dirty="0"/>
          </a:p>
        </p:txBody>
      </p:sp>
    </p:spTree>
    <p:extLst>
      <p:ext uri="{BB962C8B-B14F-4D97-AF65-F5344CB8AC3E}">
        <p14:creationId xmlns:p14="http://schemas.microsoft.com/office/powerpoint/2010/main" val="88078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blauer Rahmen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7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2965" y="2571745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81752" y="2571745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143001" y="6356351"/>
            <a:ext cx="2190751" cy="365125"/>
          </a:xfrm>
        </p:spPr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140FCA-E60A-48DE-A7CC-B48F3FF83766}" type="datetimeFigureOut">
              <a:rPr lang="de-DE"/>
              <a:pPr>
                <a:defRPr/>
              </a:pPr>
              <a:t>04.08.2021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7360CA27-EC7C-449D-8F19-03211137871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7504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blauer Rahmen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6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2966" y="2571745"/>
            <a:ext cx="9906069" cy="3554419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43001" y="6356351"/>
            <a:ext cx="2173817" cy="365125"/>
          </a:xfrm>
        </p:spPr>
        <p:txBody>
          <a:bodyPr/>
          <a:lstStyle>
            <a:lvl1pPr marL="0" algn="l" defTabSz="914400" rtl="0" eaLnBrk="1" latinLnBrk="0" hangingPunct="1"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263B3BB3-01DA-4F23-8857-CC132A762BDB}" type="datetimeFigureOut">
              <a:rPr lang="de-AT"/>
              <a:pPr>
                <a:defRPr/>
              </a:pPr>
              <a:t>04.08.2021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DBC2E362-882E-4E1C-AB84-6BE81934D59B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01706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blauer Rahmen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7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2965" y="2571745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81752" y="2571745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143001" y="6356351"/>
            <a:ext cx="2190751" cy="365125"/>
          </a:xfrm>
        </p:spPr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80259D-8DF6-4038-8B3E-8E1F1DA9D3A9}" type="datetimeFigureOut">
              <a:rPr lang="de-DE"/>
              <a:pPr>
                <a:defRPr/>
              </a:pPr>
              <a:t>04.08.2021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BCCF6395-C120-4012-8DF1-1952F9D587E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145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F169F-FF9F-427F-AA71-B4129764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02414" cy="13255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Mastertitelformat bearbeiten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2451EEB-A52B-4C18-A102-B1C43FC68C5A}"/>
              </a:ext>
            </a:extLst>
          </p:cNvPr>
          <p:cNvCxnSpPr/>
          <p:nvPr userDrawn="1"/>
        </p:nvCxnSpPr>
        <p:spPr>
          <a:xfrm>
            <a:off x="937789" y="1919553"/>
            <a:ext cx="3568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BF7E2065-145A-4113-A3AA-FCADC86D9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009"/>
            <a:ext cx="7602414" cy="245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886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38200" y="642798"/>
            <a:ext cx="10515600" cy="70386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66691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38200" y="6220963"/>
            <a:ext cx="4440382" cy="365125"/>
          </a:xfrm>
        </p:spPr>
        <p:txBody>
          <a:bodyPr/>
          <a:lstStyle>
            <a:lvl1pPr algn="l">
              <a:defRPr/>
            </a:lvl1pPr>
          </a:lstStyle>
          <a:p>
            <a:endParaRPr lang="de-AT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821378" y="6220962"/>
            <a:ext cx="5532422" cy="365125"/>
          </a:xfrm>
        </p:spPr>
        <p:txBody>
          <a:bodyPr/>
          <a:lstStyle/>
          <a:p>
            <a:fld id="{C70A0A75-BCDE-4E4C-9DD3-B9BCC67C6A3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3642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838200" y="6220963"/>
            <a:ext cx="3078178" cy="365125"/>
          </a:xfrm>
        </p:spPr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A0A75-BCDE-4E4C-9DD3-B9BCC67C6A3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647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8A60BE-358D-4F07-8D36-0DD8DD5BF4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20963"/>
            <a:ext cx="2847453" cy="365125"/>
          </a:xfrm>
        </p:spPr>
        <p:txBody>
          <a:bodyPr/>
          <a:lstStyle>
            <a:lvl1pPr algn="l">
              <a:tabLst>
                <a:tab pos="625475" algn="l"/>
              </a:tabLst>
              <a:defRPr/>
            </a:lvl1pPr>
          </a:lstStyle>
          <a:p>
            <a:pPr defTabSz="895350"/>
            <a:r>
              <a:rPr lang="de-DE" dirty="0"/>
              <a:t>Duration:	mm/</a:t>
            </a:r>
            <a:r>
              <a:rPr lang="de-DE" dirty="0" err="1"/>
              <a:t>yyyy</a:t>
            </a:r>
            <a:r>
              <a:rPr lang="de-DE" dirty="0"/>
              <a:t> – mm/</a:t>
            </a:r>
            <a:r>
              <a:rPr lang="de-DE" dirty="0" err="1"/>
              <a:t>yyyy</a:t>
            </a:r>
            <a:endParaRPr lang="de-DE" dirty="0"/>
          </a:p>
          <a:p>
            <a:pPr defTabSz="760413"/>
            <a:r>
              <a:rPr lang="de-DE" dirty="0"/>
              <a:t>Status:	</a:t>
            </a:r>
            <a:r>
              <a:rPr lang="de-DE" dirty="0" err="1"/>
              <a:t>Ongoing</a:t>
            </a:r>
            <a:r>
              <a:rPr lang="de-DE" dirty="0"/>
              <a:t>/</a:t>
            </a:r>
            <a:r>
              <a:rPr lang="de-DE" dirty="0" err="1"/>
              <a:t>Completed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3A3E3A-62EB-4E92-AAEC-7AF2383C46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659578" y="6220962"/>
            <a:ext cx="4694221" cy="365125"/>
          </a:xfrm>
        </p:spPr>
        <p:txBody>
          <a:bodyPr/>
          <a:lstStyle/>
          <a:p>
            <a:r>
              <a:rPr lang="de-AT" dirty="0"/>
              <a:t>Industrial Plant Engineering  / </a:t>
            </a:r>
            <a:fld id="{C70A0A75-BCDE-4E4C-9DD3-B9BCC67C6A3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1AC2A2A-2C1D-4A27-A0BB-A561E1D962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48523"/>
            <a:ext cx="4694221" cy="4166691"/>
          </a:xfr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 cap="none" baseline="0"/>
            </a:lvl1pPr>
          </a:lstStyle>
          <a:p>
            <a:pPr lvl="0"/>
            <a:r>
              <a:rPr lang="en-US" noProof="0" dirty="0"/>
              <a:t>[Description] [Targets] [Methodology] [Results]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A0B8DF9-6E3D-4A43-92FF-0D75C5F298C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93799" y="5252358"/>
            <a:ext cx="5759999" cy="851059"/>
          </a:xfrm>
          <a:noFill/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1200" cap="none" baseline="0"/>
            </a:lvl1pPr>
            <a:lvl2pPr algn="l">
              <a:lnSpc>
                <a:spcPct val="100000"/>
              </a:lnSpc>
              <a:spcBef>
                <a:spcPts val="0"/>
              </a:spcBef>
              <a:defRPr sz="1200"/>
            </a:lvl2pPr>
            <a:lvl3pPr algn="l">
              <a:lnSpc>
                <a:spcPct val="100000"/>
              </a:lnSpc>
              <a:spcBef>
                <a:spcPts val="0"/>
              </a:spcBef>
              <a:defRPr sz="1200"/>
            </a:lvl3pPr>
          </a:lstStyle>
          <a:p>
            <a:pPr lvl="0"/>
            <a:r>
              <a:rPr lang="de-DE" dirty="0"/>
              <a:t>[Further Information Link]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A637CCF9-6D12-4AEE-B4C7-B173E5EE976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593799" y="1948523"/>
            <a:ext cx="5760000" cy="324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[Platzhalter für 1 Querformat Bild, oder 2 Hochformat Bilder]</a:t>
            </a:r>
            <a:endParaRPr lang="de-AT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24EC151-3EF7-4A73-93DD-2B7016D39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4924" y="642798"/>
            <a:ext cx="9848876" cy="703860"/>
          </a:xfrm>
        </p:spPr>
        <p:txBody>
          <a:bodyPr/>
          <a:lstStyle/>
          <a:p>
            <a:r>
              <a:rPr lang="de-DE" dirty="0"/>
              <a:t>[Project Title]</a:t>
            </a:r>
            <a:endParaRPr lang="de-AT" dirty="0"/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C90F5EDD-3ACD-4233-86D2-F1C302245CB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680713" y="642799"/>
            <a:ext cx="1673086" cy="9432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[Project logo]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11880C-498D-4EFE-9BF2-BBFF2332E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3" r="49221"/>
          <a:stretch/>
        </p:blipFill>
        <p:spPr>
          <a:xfrm>
            <a:off x="838200" y="652413"/>
            <a:ext cx="666724" cy="6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0889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uppieren 14"/>
          <p:cNvGrpSpPr>
            <a:grpSpLocks/>
          </p:cNvGrpSpPr>
          <p:nvPr/>
        </p:nvGrpSpPr>
        <p:grpSpPr bwMode="auto">
          <a:xfrm>
            <a:off x="0" y="2076450"/>
            <a:ext cx="11523133" cy="4781550"/>
            <a:chOff x="0" y="2076528"/>
            <a:chExt cx="8642400" cy="4781472"/>
          </a:xfrm>
        </p:grpSpPr>
        <p:sp>
          <p:nvSpPr>
            <p:cNvPr id="1029" name="Rectangle 12"/>
            <p:cNvSpPr>
              <a:spLocks noChangeArrowheads="1"/>
            </p:cNvSpPr>
            <p:nvPr/>
          </p:nvSpPr>
          <p:spPr bwMode="auto">
            <a:xfrm>
              <a:off x="0" y="2076528"/>
              <a:ext cx="8143922" cy="4781472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030" name="Oval 10"/>
            <p:cNvSpPr>
              <a:spLocks noChangeArrowheads="1"/>
            </p:cNvSpPr>
            <p:nvPr/>
          </p:nvSpPr>
          <p:spPr bwMode="auto">
            <a:xfrm>
              <a:off x="7627982" y="2076528"/>
              <a:ext cx="1012831" cy="1012808"/>
            </a:xfrm>
            <a:prstGeom prst="ellipse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1031" name="Rectangle 15"/>
            <p:cNvSpPr>
              <a:spLocks noChangeArrowheads="1"/>
            </p:cNvSpPr>
            <p:nvPr/>
          </p:nvSpPr>
          <p:spPr bwMode="auto">
            <a:xfrm>
              <a:off x="4895878" y="2571820"/>
              <a:ext cx="3746522" cy="4286180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8" name="Grafi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5900"/>
            <a:ext cx="37084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E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E6928C-94A5-4588-BA75-9CC4A9A80771}" type="datetimeFigureOut">
              <a:rPr lang="de-DE"/>
              <a:pPr>
                <a:defRPr/>
              </a:pPr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16D2582-30B2-4760-B588-9D2B0E3150AE}" type="slidenum">
              <a:rPr lang="de-DE" altLang="de-DE"/>
              <a:pPr/>
              <a:t>‹Nr.›</a:t>
            </a:fld>
            <a:endParaRPr lang="de-DE" altLang="de-DE"/>
          </a:p>
        </p:txBody>
      </p:sp>
      <p:grpSp>
        <p:nvGrpSpPr>
          <p:cNvPr id="2" name="Gruppieren 11"/>
          <p:cNvGrpSpPr/>
          <p:nvPr/>
        </p:nvGrpSpPr>
        <p:grpSpPr>
          <a:xfrm>
            <a:off x="0" y="857232"/>
            <a:ext cx="11523200" cy="6000768"/>
            <a:chOff x="0" y="1214422"/>
            <a:chExt cx="8642400" cy="5643578"/>
          </a:xfrm>
          <a:solidFill>
            <a:schemeClr val="bg1"/>
          </a:solidFill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214422"/>
              <a:ext cx="8143900" cy="56435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628400" y="1215215"/>
              <a:ext cx="1011966" cy="119399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95586" y="1798926"/>
              <a:ext cx="3746814" cy="505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56C03CBC-D1FB-4E04-A67B-BEF8A67CE7C7}"/>
              </a:ext>
            </a:extLst>
          </p:cNvPr>
          <p:cNvSpPr txBox="1">
            <a:spLocks/>
          </p:cNvSpPr>
          <p:nvPr userDrawn="1"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0A0A75-BCDE-4E4C-9DD3-B9BCC67C6A3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0721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Symbol" panose="05050102010706020507" pitchFamily="18" charset="2"/>
        <a:buChar char="-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40ACD2-4DCC-44AE-A840-2699B30DDB03}" type="datetimeFigureOut">
              <a:rPr lang="de-DE"/>
              <a:pPr>
                <a:defRPr/>
              </a:pPr>
              <a:t>04.08.2021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AF2EFA6-BF80-4BA8-B8F8-8B92335B5DE4}" type="slidenum">
              <a:rPr lang="de-DE" altLang="de-DE"/>
              <a:pPr/>
              <a:t>‹Nr.›</a:t>
            </a:fld>
            <a:endParaRPr lang="de-DE" altLang="de-DE"/>
          </a:p>
        </p:txBody>
      </p:sp>
      <p:grpSp>
        <p:nvGrpSpPr>
          <p:cNvPr id="2" name="Gruppieren 11"/>
          <p:cNvGrpSpPr/>
          <p:nvPr/>
        </p:nvGrpSpPr>
        <p:grpSpPr>
          <a:xfrm>
            <a:off x="0" y="857232"/>
            <a:ext cx="11523200" cy="6000768"/>
            <a:chOff x="0" y="1214422"/>
            <a:chExt cx="8642400" cy="5643578"/>
          </a:xfrm>
          <a:solidFill>
            <a:srgbClr val="DEE7EC"/>
          </a:solidFill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214422"/>
              <a:ext cx="8143900" cy="56435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628400" y="1215215"/>
              <a:ext cx="1011966" cy="119399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95586" y="1798926"/>
              <a:ext cx="3746814" cy="505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12" name="Grafik 12" descr="TU_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5900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94516CEA-C3A4-41F2-B000-152ACAF1E31D}"/>
              </a:ext>
            </a:extLst>
          </p:cNvPr>
          <p:cNvSpPr txBox="1">
            <a:spLocks/>
          </p:cNvSpPr>
          <p:nvPr userDrawn="1"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Fuel &amp; Energy System Engineering / Dr. Stefan Müller  / </a:t>
            </a:r>
            <a:fld id="{C70A0A75-BCDE-4E4C-9DD3-B9BCC67C6A34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0289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Symbol" panose="05050102010706020507" pitchFamily="18" charset="2"/>
        <a:buChar char="-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hnee, Mann, Wasser, Skifahren enthält.&#10;&#10;Automatisch generierte Beschreibung">
            <a:extLst>
              <a:ext uri="{FF2B5EF4-FFF2-40B4-BE49-F238E27FC236}">
                <a16:creationId xmlns:a16="http://schemas.microsoft.com/office/drawing/2014/main" id="{B1B96652-92D9-46E3-9F9D-F0F00752D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82" y="169280"/>
            <a:ext cx="12192000" cy="685494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FDC72BF-118C-401D-98AF-4C639A541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7602415" cy="1332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90F2D3-960A-46B1-A88E-17EA7A350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41009"/>
            <a:ext cx="7602414" cy="245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41D5EF2-FB2F-493B-A4D8-CB23C9DB5202}"/>
              </a:ext>
            </a:extLst>
          </p:cNvPr>
          <p:cNvCxnSpPr/>
          <p:nvPr userDrawn="1"/>
        </p:nvCxnSpPr>
        <p:spPr>
          <a:xfrm>
            <a:off x="937789" y="1919553"/>
            <a:ext cx="3568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CE3EB735-7745-ED4F-AFF3-84C17BE2DF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723068"/>
            <a:ext cx="1867856" cy="4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8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rgbClr val="2E74B5"/>
          </a:solidFill>
          <a:latin typeface="IBM Plex Sans ExtraLight" panose="020B030305020300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 cap="all" baseline="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sser, weiß enthält.&#10;&#10;Automatisch generierte Beschreibung">
            <a:extLst>
              <a:ext uri="{FF2B5EF4-FFF2-40B4-BE49-F238E27FC236}">
                <a16:creationId xmlns:a16="http://schemas.microsoft.com/office/drawing/2014/main" id="{0A40C930-8C84-47D5-8C8F-4AEDA7311E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642798"/>
            <a:ext cx="10515600" cy="70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20963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2E74B5"/>
                </a:solidFill>
                <a:latin typeface="IBM Plex Sans ExtraLight" panose="020B0303050203000203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74B5"/>
                </a:solidFill>
                <a:latin typeface="IBM Plex Sans ExtraLight" panose="020B0303050203000203" pitchFamily="34" charset="0"/>
              </a:defRPr>
            </a:lvl1pPr>
          </a:lstStyle>
          <a:p>
            <a:r>
              <a:rPr lang="de-AT" dirty="0"/>
              <a:t>Fuel &amp; Energy System Engineering / Dr. Stefan Müller  / </a:t>
            </a:r>
            <a:fld id="{C70A0A75-BCDE-4E4C-9DD3-B9BCC67C6A34}" type="slidenum">
              <a:rPr lang="de-AT" smtClean="0"/>
              <a:pPr/>
              <a:t>‹Nr.›</a:t>
            </a:fld>
            <a:endParaRPr lang="de-AT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937789" y="1575303"/>
            <a:ext cx="3568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34" y="6242637"/>
            <a:ext cx="1171669" cy="3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0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rgbClr val="2E74B5"/>
          </a:solidFill>
          <a:latin typeface="IBM Plex Sans ExtraLight" panose="020B030305020300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 cap="all" baseline="0">
          <a:solidFill>
            <a:srgbClr val="2E74B5"/>
          </a:solidFill>
          <a:latin typeface="IBM Plex Sans ExtraLight" panose="020B0303050203000203" pitchFamily="34" charset="0"/>
          <a:ea typeface="+mn-ea"/>
          <a:cs typeface="+mn-cs"/>
        </a:defRPr>
      </a:lvl1pPr>
      <a:lvl2pPr marL="360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2pPr>
      <a:lvl3pPr marL="720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sser, weiß enthält.&#10;&#10;Automatisch generierte Beschreibung">
            <a:extLst>
              <a:ext uri="{FF2B5EF4-FFF2-40B4-BE49-F238E27FC236}">
                <a16:creationId xmlns:a16="http://schemas.microsoft.com/office/drawing/2014/main" id="{0A40C930-8C84-47D5-8C8F-4AEDA7311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0095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642798"/>
            <a:ext cx="10515600" cy="70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20963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2E74B5"/>
                </a:solidFill>
                <a:latin typeface="IBM Plex Sans ExtraLight" panose="020B0303050203000203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74B5"/>
                </a:solidFill>
                <a:latin typeface="IBM Plex Sans ExtraLight" panose="020B0303050203000203" pitchFamily="34" charset="0"/>
              </a:defRPr>
            </a:lvl1pPr>
          </a:lstStyle>
          <a:p>
            <a:r>
              <a:rPr lang="de-AT" dirty="0"/>
              <a:t>Fuel &amp; Energy System Engineering / Dr. Stefan Müller  / </a:t>
            </a:r>
            <a:fld id="{C70A0A75-BCDE-4E4C-9DD3-B9BCC67C6A34}" type="slidenum">
              <a:rPr lang="de-AT" smtClean="0"/>
              <a:pPr/>
              <a:t>‹Nr.›</a:t>
            </a:fld>
            <a:endParaRPr lang="de-AT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937789" y="1575303"/>
            <a:ext cx="3568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80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rgbClr val="2E74B5"/>
          </a:solidFill>
          <a:latin typeface="IBM Plex Sans ExtraLight" panose="020B030305020300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 cap="all" baseline="0">
          <a:solidFill>
            <a:srgbClr val="2E74B5"/>
          </a:solidFill>
          <a:latin typeface="IBM Plex Sans ExtraLight" panose="020B0303050203000203" pitchFamily="34" charset="0"/>
          <a:ea typeface="+mn-ea"/>
          <a:cs typeface="+mn-cs"/>
        </a:defRPr>
      </a:lvl1pPr>
      <a:lvl2pPr marL="360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2pPr>
      <a:lvl3pPr marL="720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6" y="2235164"/>
            <a:ext cx="7854541" cy="4622836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642798"/>
            <a:ext cx="10515600" cy="703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6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38200" y="6220963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FF9966"/>
                </a:solidFill>
                <a:latin typeface="IBM Plex Sans ExtraLight" panose="020B0303050203000203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FF9966"/>
                </a:solidFill>
                <a:latin typeface="IBM Plex Sans ExtraLight" panose="020B0303050203000203" pitchFamily="34" charset="0"/>
              </a:defRPr>
            </a:lvl1pPr>
          </a:lstStyle>
          <a:p>
            <a:r>
              <a:rPr lang="de-AT" dirty="0"/>
              <a:t>Prüflabor für Feuerungsanlagen / Dr. Stefan Müller  / </a:t>
            </a:r>
            <a:fld id="{C70A0A75-BCDE-4E4C-9DD3-B9BCC67C6A34}" type="slidenum">
              <a:rPr lang="de-AT" smtClean="0"/>
              <a:pPr/>
              <a:t>‹Nr.›</a:t>
            </a:fld>
            <a:endParaRPr lang="de-AT" dirty="0"/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937789" y="1575303"/>
            <a:ext cx="356857" cy="0"/>
          </a:xfrm>
          <a:prstGeom prst="line">
            <a:avLst/>
          </a:prstGeom>
          <a:ln w="12700">
            <a:solidFill>
              <a:srgbClr val="FF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34" y="6242637"/>
            <a:ext cx="1171669" cy="3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0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rgbClr val="FF9966"/>
          </a:solidFill>
          <a:latin typeface="IBM Plex Sans ExtraLight" panose="020B030305020300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kern="1200" cap="none" baseline="0">
          <a:solidFill>
            <a:srgbClr val="FF9966"/>
          </a:solidFill>
          <a:latin typeface="IBM Plex Sans ExtraLight" panose="020B0303050203000203" pitchFamily="34" charset="0"/>
          <a:ea typeface="+mn-ea"/>
          <a:cs typeface="+mn-cs"/>
        </a:defRPr>
      </a:lvl1pPr>
      <a:lvl2pPr marL="360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2pPr>
      <a:lvl3pPr marL="720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 ExtraLight" panose="020B03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lorian.benedikt@tuwien.ac.at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florian.benedikt@tuwien.ac.at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F9649-99B6-42EF-873A-1511EBE9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4" y="365125"/>
            <a:ext cx="12192000" cy="1325563"/>
          </a:xfrm>
        </p:spPr>
        <p:txBody>
          <a:bodyPr>
            <a:normAutofit/>
          </a:bodyPr>
          <a:lstStyle/>
          <a:p>
            <a:r>
              <a:rPr lang="de-AT" b="1" cap="none" dirty="0" err="1"/>
              <a:t>Product</a:t>
            </a:r>
            <a:r>
              <a:rPr lang="de-AT" b="1" cap="none" dirty="0"/>
              <a:t> gas </a:t>
            </a:r>
            <a:r>
              <a:rPr lang="de-AT" b="1" cap="none" dirty="0" err="1"/>
              <a:t>properties</a:t>
            </a:r>
            <a:r>
              <a:rPr lang="de-AT" b="1" cap="none" dirty="0"/>
              <a:t>, gas </a:t>
            </a:r>
            <a:r>
              <a:rPr lang="de-AT" b="1" cap="none" dirty="0" err="1"/>
              <a:t>cleaning</a:t>
            </a:r>
            <a:r>
              <a:rPr lang="de-AT" b="1" cap="none" dirty="0"/>
              <a:t> and </a:t>
            </a:r>
            <a:r>
              <a:rPr lang="de-AT" b="1" cap="none" dirty="0" err="1"/>
              <a:t>applications</a:t>
            </a:r>
            <a:endParaRPr lang="de-AT" cap="non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5EC597-FF06-4BC3-98AD-E70E432D4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66" y="2141010"/>
            <a:ext cx="12192000" cy="2976795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r>
              <a:rPr lang="de-DE" b="1" cap="none" dirty="0"/>
              <a:t>Technische Universität Wien</a:t>
            </a:r>
          </a:p>
          <a:p>
            <a:r>
              <a:rPr lang="en-US" cap="none" dirty="0"/>
              <a:t>Institute of Chemical, Environmental and Bioscience Engineering</a:t>
            </a:r>
          </a:p>
          <a:p>
            <a:r>
              <a:rPr lang="en-US" cap="none" dirty="0"/>
              <a:t>Research Unit of Fuel and Energy System Engineering</a:t>
            </a:r>
          </a:p>
          <a:p>
            <a:r>
              <a:rPr lang="en-US" cap="none" dirty="0"/>
              <a:t>Research Group for Industrial Plant Engineering and Application of Digital Methods</a:t>
            </a:r>
          </a:p>
          <a:p>
            <a:endParaRPr lang="de-DE" dirty="0"/>
          </a:p>
          <a:p>
            <a:r>
              <a:rPr lang="de-DE" cap="none" dirty="0"/>
              <a:t>DI Dr. Florian Benedikt</a:t>
            </a:r>
          </a:p>
          <a:p>
            <a:r>
              <a:rPr lang="de-DE" cap="none" dirty="0">
                <a:hlinkClick r:id="rId2"/>
              </a:rPr>
              <a:t>florian.benedikt@tuwien.ac.at</a:t>
            </a:r>
            <a:endParaRPr lang="de-DE" cap="none" dirty="0"/>
          </a:p>
          <a:p>
            <a:endParaRPr lang="de-DE" cap="non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3261B8C-9643-4E6D-8FB8-199F01862ED2}"/>
              </a:ext>
            </a:extLst>
          </p:cNvPr>
          <p:cNvSpPr/>
          <p:nvPr/>
        </p:nvSpPr>
        <p:spPr>
          <a:xfrm>
            <a:off x="673395" y="1765005"/>
            <a:ext cx="978196" cy="37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548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524D7-951C-4F78-AF0C-E0636425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Operation </a:t>
            </a:r>
            <a:r>
              <a:rPr lang="de-DE" cap="none" dirty="0" err="1"/>
              <a:t>conditions</a:t>
            </a:r>
            <a:r>
              <a:rPr lang="de-DE" cap="none" dirty="0"/>
              <a:t> </a:t>
            </a:r>
            <a:r>
              <a:rPr lang="de-DE" cap="none" dirty="0" err="1"/>
              <a:t>of</a:t>
            </a:r>
            <a:r>
              <a:rPr lang="de-DE" cap="none" dirty="0"/>
              <a:t> hydrogen </a:t>
            </a:r>
            <a:r>
              <a:rPr lang="de-DE" cap="none" dirty="0" err="1"/>
              <a:t>production</a:t>
            </a:r>
            <a:r>
              <a:rPr lang="de-DE" cap="none" dirty="0"/>
              <a:t>, SNG and FT-synthesis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E98424C-FDB6-455B-BA1C-AA5DE7E9BA5F}"/>
              </a:ext>
            </a:extLst>
          </p:cNvPr>
          <p:cNvSpPr/>
          <p:nvPr/>
        </p:nvSpPr>
        <p:spPr>
          <a:xfrm>
            <a:off x="1025236" y="5830818"/>
            <a:ext cx="10328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Molino A, </a:t>
            </a:r>
            <a:r>
              <a:rPr lang="en-US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Larocca</a:t>
            </a: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V, </a:t>
            </a:r>
            <a:r>
              <a:rPr lang="en-US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Chianese</a:t>
            </a: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S, </a:t>
            </a:r>
            <a:r>
              <a:rPr lang="en-US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Musmarra</a:t>
            </a: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D. “Biofuels Production by Biomass Gasification: A Review”, Energies 2018;11(4):811.</a:t>
            </a:r>
            <a:endParaRPr lang="de-DE" sz="1400" i="1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7736BC44-F3E5-4BF8-93D6-BA299AD32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89256"/>
              </p:ext>
            </p:extLst>
          </p:nvPr>
        </p:nvGraphicFramePr>
        <p:xfrm>
          <a:off x="1284757" y="1646970"/>
          <a:ext cx="8883578" cy="1314770"/>
        </p:xfrm>
        <a:graphic>
          <a:graphicData uri="http://schemas.openxmlformats.org/drawingml/2006/table">
            <a:tbl>
              <a:tblPr firstRow="1" firstCol="1" bandRow="1"/>
              <a:tblGrid>
                <a:gridCol w="1380508">
                  <a:extLst>
                    <a:ext uri="{9D8B030D-6E8A-4147-A177-3AD203B41FA5}">
                      <a16:colId xmlns:a16="http://schemas.microsoft.com/office/drawing/2014/main" val="759722894"/>
                    </a:ext>
                  </a:extLst>
                </a:gridCol>
                <a:gridCol w="978970">
                  <a:extLst>
                    <a:ext uri="{9D8B030D-6E8A-4147-A177-3AD203B41FA5}">
                      <a16:colId xmlns:a16="http://schemas.microsoft.com/office/drawing/2014/main" val="3764945213"/>
                    </a:ext>
                  </a:extLst>
                </a:gridCol>
                <a:gridCol w="1357411">
                  <a:extLst>
                    <a:ext uri="{9D8B030D-6E8A-4147-A177-3AD203B41FA5}">
                      <a16:colId xmlns:a16="http://schemas.microsoft.com/office/drawing/2014/main" val="1586477587"/>
                    </a:ext>
                  </a:extLst>
                </a:gridCol>
                <a:gridCol w="2885386">
                  <a:extLst>
                    <a:ext uri="{9D8B030D-6E8A-4147-A177-3AD203B41FA5}">
                      <a16:colId xmlns:a16="http://schemas.microsoft.com/office/drawing/2014/main" val="3313992733"/>
                    </a:ext>
                  </a:extLst>
                </a:gridCol>
                <a:gridCol w="1312993">
                  <a:extLst>
                    <a:ext uri="{9D8B030D-6E8A-4147-A177-3AD203B41FA5}">
                      <a16:colId xmlns:a16="http://schemas.microsoft.com/office/drawing/2014/main" val="2316746991"/>
                    </a:ext>
                  </a:extLst>
                </a:gridCol>
                <a:gridCol w="968310">
                  <a:extLst>
                    <a:ext uri="{9D8B030D-6E8A-4147-A177-3AD203B41FA5}">
                      <a16:colId xmlns:a16="http://schemas.microsoft.com/office/drawing/2014/main" val="3449071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Product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Pressure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Temperature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Catalyst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400" b="1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/CO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1400" b="1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/CO</a:t>
                      </a:r>
                      <a:r>
                        <a:rPr lang="en-US" sz="1400" b="1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649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Unit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bar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°C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mol/mol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mol/mol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487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Hydrogen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1-30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200-1100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Ni, Fe, Mo catalysts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27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48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SNG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48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1-25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48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200-450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48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Ni (mainly), Co, Fe, Ru catalysts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48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≥ 3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48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991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FT products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10-40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7-12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300-350</a:t>
                      </a:r>
                      <a:endParaRPr lang="de-D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200-240</a:t>
                      </a:r>
                      <a:endParaRPr lang="de-D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Fe catalyst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 catalyst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0.6–1.7; 2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2.0–2.15</a:t>
                      </a:r>
                      <a:endParaRPr lang="de-DE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1; 3</a:t>
                      </a:r>
                      <a:r>
                        <a:rPr lang="en-US" sz="1400" baseline="30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de-D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de-DE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007822"/>
                  </a:ext>
                </a:extLst>
              </a:tr>
            </a:tbl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6C726D59-5037-4066-BCD3-E2885AB8EA1C}"/>
              </a:ext>
            </a:extLst>
          </p:cNvPr>
          <p:cNvSpPr/>
          <p:nvPr/>
        </p:nvSpPr>
        <p:spPr>
          <a:xfrm>
            <a:off x="4491584" y="2953712"/>
            <a:ext cx="2823209" cy="320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100" baseline="300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1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1100" baseline="-250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O/CO ≥ 2 │ </a:t>
            </a:r>
            <a:r>
              <a:rPr lang="en-US" sz="1100" baseline="300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1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Using potassium as promoter </a:t>
            </a:r>
            <a:endParaRPr lang="de-DE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191AD60-00F8-482D-8B93-ABACB3CBFBA2}"/>
                  </a:ext>
                </a:extLst>
              </p:cNvPr>
              <p:cNvSpPr txBox="1"/>
              <p:nvPr/>
            </p:nvSpPr>
            <p:spPr>
              <a:xfrm>
                <a:off x="2083345" y="3584265"/>
                <a:ext cx="6647974" cy="2078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600" b="0" dirty="0"/>
                  <a:t>CO-</a:t>
                </a:r>
                <a:r>
                  <a:rPr lang="de-AT" sz="1600" dirty="0" err="1"/>
                  <a:t>m</a:t>
                </a:r>
                <a:r>
                  <a:rPr lang="de-AT" sz="1600" b="0" dirty="0" err="1"/>
                  <a:t>ethanation</a:t>
                </a:r>
                <a:endParaRPr lang="de-AT" sz="1600" b="0" dirty="0"/>
              </a:p>
              <a:p>
                <a:r>
                  <a:rPr lang="de-AT" sz="1600" b="0" dirty="0"/>
                  <a:t>	</a:t>
                </a:r>
                <a14:m>
                  <m:oMath xmlns:m="http://schemas.openxmlformats.org/officeDocument/2006/math">
                    <m:r>
                      <a:rPr lang="de-AT" sz="1600" b="0" i="1" smtClean="0">
                        <a:latin typeface="Cambria Math" panose="02040503050406030204" pitchFamily="18" charset="0"/>
                      </a:rPr>
                      <m:t>𝐶𝑂</m:t>
                    </m:r>
                    <m:r>
                      <a:rPr lang="de-AT" sz="1600" b="0" i="1" smtClean="0">
                        <a:latin typeface="Cambria Math" panose="02040503050406030204" pitchFamily="18" charset="0"/>
                      </a:rPr>
                      <m:t>+3</m:t>
                    </m:r>
                    <m:sSub>
                      <m:sSubPr>
                        <m:ctrlPr>
                          <a:rPr lang="de-A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de-AT" sz="16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300</m:t>
                        </m:r>
                      </m:sup>
                    </m:sSubSup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=−216 </m:t>
                    </m:r>
                    <m:f>
                      <m:fPr>
                        <m:ctrlP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𝑘𝐽</m:t>
                        </m:r>
                      </m:num>
                      <m:den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𝑚𝑜𝑙</m:t>
                        </m:r>
                      </m:den>
                    </m:f>
                  </m:oMath>
                </a14:m>
                <a:r>
                  <a:rPr lang="de-AT" sz="1600" dirty="0"/>
                  <a:t>		</a:t>
                </a:r>
              </a:p>
              <a:p>
                <a:pPr>
                  <a:spcBef>
                    <a:spcPts val="600"/>
                  </a:spcBef>
                </a:pPr>
                <a:r>
                  <a:rPr lang="de-AT" sz="1600" dirty="0"/>
                  <a:t>CO</a:t>
                </a:r>
                <a:r>
                  <a:rPr lang="de-AT" sz="1600" baseline="-25000" dirty="0"/>
                  <a:t>2</a:t>
                </a:r>
                <a:r>
                  <a:rPr lang="de-AT" sz="1600" dirty="0"/>
                  <a:t>-methanation</a:t>
                </a:r>
              </a:p>
              <a:p>
                <a:r>
                  <a:rPr lang="de-AT" sz="1600" b="0" dirty="0"/>
                  <a:t>	</a:t>
                </a:r>
                <a14:m>
                  <m:oMath xmlns:m="http://schemas.openxmlformats.org/officeDocument/2006/math">
                    <m:r>
                      <a:rPr lang="de-AT" sz="1600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de-A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AT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sz="1600" b="0" i="1" smtClean="0">
                        <a:latin typeface="Cambria Math" panose="02040503050406030204" pitchFamily="18" charset="0"/>
                      </a:rPr>
                      <m:t>+4</m:t>
                    </m:r>
                    <m:sSub>
                      <m:sSubPr>
                        <m:ctrlPr>
                          <a:rPr lang="de-A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⇌</m:t>
                    </m:r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sSub>
                      <m:sSubPr>
                        <m:ctrlP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AT" sz="16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de-A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A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de-A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de-A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300</m:t>
                        </m:r>
                      </m:sup>
                    </m:sSubSup>
                    <m:r>
                      <a:rPr lang="de-A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de-A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177</m:t>
                    </m:r>
                    <m:r>
                      <a:rPr lang="de-A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de-A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𝑘𝐽</m:t>
                        </m:r>
                      </m:num>
                      <m:den>
                        <m:r>
                          <a:rPr lang="de-A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𝑚𝑜𝑙</m:t>
                        </m:r>
                      </m:den>
                    </m:f>
                  </m:oMath>
                </a14:m>
                <a:endParaRPr lang="de-AT" dirty="0"/>
              </a:p>
              <a:p>
                <a:pPr>
                  <a:spcBef>
                    <a:spcPts val="600"/>
                  </a:spcBef>
                </a:pPr>
                <a:endParaRPr lang="de-AT" dirty="0">
                  <a:ea typeface="Cambria Math" panose="02040503050406030204" pitchFamily="18" charset="0"/>
                </a:endParaRPr>
              </a:p>
              <a:p>
                <a:pPr>
                  <a:spcBef>
                    <a:spcPts val="600"/>
                  </a:spcBef>
                </a:pPr>
                <a:endParaRPr lang="de-AT" dirty="0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191AD60-00F8-482D-8B93-ABACB3CBF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345" y="3584265"/>
                <a:ext cx="6647974" cy="2078774"/>
              </a:xfrm>
              <a:prstGeom prst="rect">
                <a:avLst/>
              </a:prstGeom>
              <a:blipFill>
                <a:blip r:embed="rId2"/>
                <a:stretch>
                  <a:fillRect l="-550" t="-8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151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524D7-951C-4F78-AF0C-E0636425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Limits </a:t>
            </a:r>
            <a:r>
              <a:rPr lang="de-DE" cap="none" dirty="0" err="1"/>
              <a:t>of</a:t>
            </a:r>
            <a:r>
              <a:rPr lang="de-DE" cap="none" dirty="0"/>
              <a:t> </a:t>
            </a:r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impurities</a:t>
            </a:r>
            <a:r>
              <a:rPr lang="de-DE" cap="none" dirty="0"/>
              <a:t> </a:t>
            </a:r>
            <a:r>
              <a:rPr lang="de-DE" cap="none" dirty="0" err="1"/>
              <a:t>for</a:t>
            </a:r>
            <a:r>
              <a:rPr lang="de-DE" cap="none" dirty="0"/>
              <a:t> </a:t>
            </a:r>
            <a:r>
              <a:rPr lang="de-DE" cap="none" dirty="0" err="1"/>
              <a:t>selected</a:t>
            </a:r>
            <a:r>
              <a:rPr lang="de-DE" cap="none" dirty="0"/>
              <a:t> </a:t>
            </a:r>
            <a:r>
              <a:rPr lang="en-US" cap="none" dirty="0"/>
              <a:t>applications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869E4645-2C54-42A0-88BF-16FF4DB46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674797"/>
              </p:ext>
            </p:extLst>
          </p:nvPr>
        </p:nvGraphicFramePr>
        <p:xfrm>
          <a:off x="1151543" y="1626268"/>
          <a:ext cx="9904383" cy="2912046"/>
        </p:xfrm>
        <a:graphic>
          <a:graphicData uri="http://schemas.openxmlformats.org/drawingml/2006/table">
            <a:tbl>
              <a:tblPr firstRow="1" firstCol="1" bandRow="1"/>
              <a:tblGrid>
                <a:gridCol w="1933336">
                  <a:extLst>
                    <a:ext uri="{9D8B030D-6E8A-4147-A177-3AD203B41FA5}">
                      <a16:colId xmlns:a16="http://schemas.microsoft.com/office/drawing/2014/main" val="3408367398"/>
                    </a:ext>
                  </a:extLst>
                </a:gridCol>
                <a:gridCol w="1160793">
                  <a:extLst>
                    <a:ext uri="{9D8B030D-6E8A-4147-A177-3AD203B41FA5}">
                      <a16:colId xmlns:a16="http://schemas.microsoft.com/office/drawing/2014/main" val="1301587451"/>
                    </a:ext>
                  </a:extLst>
                </a:gridCol>
                <a:gridCol w="1085521">
                  <a:extLst>
                    <a:ext uri="{9D8B030D-6E8A-4147-A177-3AD203B41FA5}">
                      <a16:colId xmlns:a16="http://schemas.microsoft.com/office/drawing/2014/main" val="3156973813"/>
                    </a:ext>
                  </a:extLst>
                </a:gridCol>
                <a:gridCol w="1041941">
                  <a:extLst>
                    <a:ext uri="{9D8B030D-6E8A-4147-A177-3AD203B41FA5}">
                      <a16:colId xmlns:a16="http://schemas.microsoft.com/office/drawing/2014/main" val="3647040824"/>
                    </a:ext>
                  </a:extLst>
                </a:gridCol>
                <a:gridCol w="1041941">
                  <a:extLst>
                    <a:ext uri="{9D8B030D-6E8A-4147-A177-3AD203B41FA5}">
                      <a16:colId xmlns:a16="http://schemas.microsoft.com/office/drawing/2014/main" val="4201107487"/>
                    </a:ext>
                  </a:extLst>
                </a:gridCol>
                <a:gridCol w="867624">
                  <a:extLst>
                    <a:ext uri="{9D8B030D-6E8A-4147-A177-3AD203B41FA5}">
                      <a16:colId xmlns:a16="http://schemas.microsoft.com/office/drawing/2014/main" val="1536395120"/>
                    </a:ext>
                  </a:extLst>
                </a:gridCol>
                <a:gridCol w="867624">
                  <a:extLst>
                    <a:ext uri="{9D8B030D-6E8A-4147-A177-3AD203B41FA5}">
                      <a16:colId xmlns:a16="http://schemas.microsoft.com/office/drawing/2014/main" val="2428845997"/>
                    </a:ext>
                  </a:extLst>
                </a:gridCol>
                <a:gridCol w="1081558">
                  <a:extLst>
                    <a:ext uri="{9D8B030D-6E8A-4147-A177-3AD203B41FA5}">
                      <a16:colId xmlns:a16="http://schemas.microsoft.com/office/drawing/2014/main" val="392072946"/>
                    </a:ext>
                  </a:extLst>
                </a:gridCol>
                <a:gridCol w="824045">
                  <a:extLst>
                    <a:ext uri="{9D8B030D-6E8A-4147-A177-3AD203B41FA5}">
                      <a16:colId xmlns:a16="http://schemas.microsoft.com/office/drawing/2014/main" val="1859116362"/>
                    </a:ext>
                  </a:extLst>
                </a:gridCol>
              </a:tblGrid>
              <a:tr h="288273">
                <a:tc row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Contaminant</a:t>
                      </a:r>
                      <a:endParaRPr lang="de-DE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Syngas applications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turbine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engine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591948"/>
                  </a:ext>
                </a:extLst>
              </a:tr>
              <a:tr h="28827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MeOH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EtOH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400" b="1" baseline="-250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de-DE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SNG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297760"/>
                  </a:ext>
                </a:extLst>
              </a:tr>
              <a:tr h="2882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Particulate matter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mg/Nm</a:t>
                      </a:r>
                      <a:r>
                        <a:rPr lang="en-US" sz="1400" b="1" baseline="30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&lt;0.02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&lt;20-30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318588"/>
                  </a:ext>
                </a:extLst>
              </a:tr>
              <a:tr h="35371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</a:t>
                      </a:r>
                      <a:endParaRPr lang="de-DE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mg/Nm</a:t>
                      </a:r>
                      <a:r>
                        <a:rPr lang="en-US" sz="1400" b="1" baseline="30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&lt;0.5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&lt;0.1 -1</a:t>
                      </a:r>
                      <a:endParaRPr lang="de-DE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&lt;1-2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&lt;5-10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&lt;100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167081"/>
                  </a:ext>
                </a:extLst>
              </a:tr>
              <a:tr h="55687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Alkali compounds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ppm</a:t>
                      </a:r>
                      <a:r>
                        <a:rPr lang="en-US" sz="1400" b="1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&lt;0.005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n.a.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de-DE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n.a.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n.a.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&lt;0.02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-0.05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832680"/>
                  </a:ext>
                </a:extLst>
              </a:tr>
              <a:tr h="55687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N-contaminants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ppm</a:t>
                      </a:r>
                      <a:r>
                        <a:rPr lang="en-US" sz="1400" b="1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&lt;0.1-10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&lt;1-10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&lt;0.02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&lt;1-10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&lt;30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&lt;50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n.a.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40465"/>
                  </a:ext>
                </a:extLst>
              </a:tr>
              <a:tr h="2882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S-contaminants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ppm</a:t>
                      </a:r>
                      <a:r>
                        <a:rPr lang="en-US" sz="1400" b="1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&lt;0.5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&lt;1-50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&lt;1-50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&lt;0.1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&lt;1-20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&lt;20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17611"/>
                  </a:ext>
                </a:extLst>
              </a:tr>
              <a:tr h="288273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Halides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ppm</a:t>
                      </a:r>
                      <a:r>
                        <a:rPr lang="en-US" sz="1400" b="1" baseline="-250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n.a.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&lt;0.01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n.a.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&lt;10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&lt;0.5-1</a:t>
                      </a:r>
                      <a:endParaRPr lang="de-DE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n.a.</a:t>
                      </a:r>
                      <a:endParaRPr lang="de-DE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238538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0E98424C-FDB6-455B-BA1C-AA5DE7E9BA5F}"/>
              </a:ext>
            </a:extLst>
          </p:cNvPr>
          <p:cNvSpPr/>
          <p:nvPr/>
        </p:nvSpPr>
        <p:spPr>
          <a:xfrm>
            <a:off x="1025236" y="5729218"/>
            <a:ext cx="10328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Veress</a:t>
            </a: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M. “Optimization of a process concept for the industrial production of Bio-SNG from low-grade fuels”, master thesis, Vienna, TU Wien, 2020.</a:t>
            </a:r>
            <a:endParaRPr lang="de-DE" sz="1400" i="1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A93525C-3F96-4E4F-A9B3-CE4FA0FDB2C8}"/>
              </a:ext>
            </a:extLst>
          </p:cNvPr>
          <p:cNvSpPr/>
          <p:nvPr/>
        </p:nvSpPr>
        <p:spPr>
          <a:xfrm>
            <a:off x="4338666" y="4599753"/>
            <a:ext cx="41090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n.a.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= not available │ </a:t>
            </a:r>
            <a:r>
              <a:rPr lang="en-US" sz="1200" baseline="300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in </a:t>
            </a:r>
            <a:r>
              <a:rPr lang="en-US" sz="1200" dirty="0" err="1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ppmv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│ </a:t>
            </a:r>
            <a:r>
              <a:rPr lang="en-US" sz="1200" baseline="300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b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in mg/Nm³ | </a:t>
            </a:r>
            <a:r>
              <a:rPr lang="en-US" sz="1200" baseline="300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c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for Ni-catalysts</a:t>
            </a:r>
            <a:endParaRPr lang="de-DE" sz="12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702488C-41D8-49D7-AB96-8DC43F37D23F}"/>
              </a:ext>
            </a:extLst>
          </p:cNvPr>
          <p:cNvSpPr/>
          <p:nvPr/>
        </p:nvSpPr>
        <p:spPr>
          <a:xfrm>
            <a:off x="1025236" y="5490759"/>
            <a:ext cx="103285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Molino A, </a:t>
            </a:r>
            <a:r>
              <a:rPr lang="en-US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Larocca</a:t>
            </a: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V, </a:t>
            </a:r>
            <a:r>
              <a:rPr lang="en-US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Chianese</a:t>
            </a: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S, </a:t>
            </a:r>
            <a:r>
              <a:rPr lang="en-US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Musmarra</a:t>
            </a:r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D. “Biofuels Production by Biomass Gasification: A Review”, Energies 2018;11(4):811.</a:t>
            </a:r>
            <a:endParaRPr lang="de-DE" sz="1400" i="1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25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050718C6-E1FE-4E1E-9CAD-894323A32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4" y="1785936"/>
            <a:ext cx="9511862" cy="49421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F524D7-951C-4F78-AF0C-E0636425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cleaning</a:t>
            </a:r>
            <a:r>
              <a:rPr lang="de-DE" cap="none" dirty="0"/>
              <a:t> DFB </a:t>
            </a:r>
            <a:r>
              <a:rPr lang="de-DE" cap="none" dirty="0" err="1"/>
              <a:t>steam</a:t>
            </a:r>
            <a:r>
              <a:rPr lang="de-DE" cap="none" dirty="0"/>
              <a:t> </a:t>
            </a:r>
            <a:r>
              <a:rPr lang="de-DE" cap="none" dirty="0" err="1"/>
              <a:t>gasification</a:t>
            </a:r>
            <a:r>
              <a:rPr lang="de-DE" cap="none" dirty="0"/>
              <a:t> </a:t>
            </a:r>
            <a:r>
              <a:rPr lang="de-DE" cap="none" dirty="0" err="1"/>
              <a:t>for</a:t>
            </a:r>
            <a:r>
              <a:rPr lang="de-DE" cap="none" dirty="0"/>
              <a:t> gas </a:t>
            </a:r>
            <a:r>
              <a:rPr lang="de-DE" cap="none" dirty="0" err="1"/>
              <a:t>engine</a:t>
            </a:r>
            <a:r>
              <a:rPr lang="de-DE" cap="none" dirty="0"/>
              <a:t> </a:t>
            </a:r>
            <a:r>
              <a:rPr lang="de-DE" cap="none" dirty="0" err="1"/>
              <a:t>application</a:t>
            </a:r>
            <a:endParaRPr lang="de-DE" cap="non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2FA6ACC-C194-4C8D-9ED5-AFE518A5CD77}"/>
              </a:ext>
            </a:extLst>
          </p:cNvPr>
          <p:cNvSpPr/>
          <p:nvPr/>
        </p:nvSpPr>
        <p:spPr>
          <a:xfrm>
            <a:off x="241737" y="4954088"/>
            <a:ext cx="10005849" cy="1903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7FA9A5B-31B4-4B60-8FD2-6E7756427477}"/>
              </a:ext>
            </a:extLst>
          </p:cNvPr>
          <p:cNvSpPr txBox="1"/>
          <p:nvPr/>
        </p:nvSpPr>
        <p:spPr>
          <a:xfrm>
            <a:off x="2632446" y="5239772"/>
            <a:ext cx="31339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removes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, alkalines, </a:t>
            </a:r>
            <a:r>
              <a:rPr lang="de-DE" dirty="0" err="1"/>
              <a:t>tar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BBCEFD-D365-432D-A367-8DA1A3051EF7}"/>
              </a:ext>
            </a:extLst>
          </p:cNvPr>
          <p:cNvSpPr txBox="1"/>
          <p:nvPr/>
        </p:nvSpPr>
        <p:spPr>
          <a:xfrm>
            <a:off x="6230441" y="5355849"/>
            <a:ext cx="28330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removes</a:t>
            </a:r>
            <a:r>
              <a:rPr lang="de-DE" dirty="0"/>
              <a:t> </a:t>
            </a:r>
            <a:r>
              <a:rPr lang="de-DE" dirty="0" err="1"/>
              <a:t>tar</a:t>
            </a:r>
            <a:r>
              <a:rPr lang="de-DE" dirty="0"/>
              <a:t>, </a:t>
            </a:r>
            <a:r>
              <a:rPr lang="de-DE" dirty="0" err="1"/>
              <a:t>water</a:t>
            </a:r>
            <a:r>
              <a:rPr lang="de-DE" dirty="0"/>
              <a:t>, HCl, NH</a:t>
            </a:r>
            <a:r>
              <a:rPr lang="de-DE" baseline="-25000" dirty="0"/>
              <a:t>3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FF937BC1-C07B-4CE0-AD72-673A9E11F05B}"/>
              </a:ext>
            </a:extLst>
          </p:cNvPr>
          <p:cNvCxnSpPr>
            <a:endCxn id="11" idx="0"/>
          </p:cNvCxnSpPr>
          <p:nvPr/>
        </p:nvCxnSpPr>
        <p:spPr>
          <a:xfrm>
            <a:off x="7049593" y="3706992"/>
            <a:ext cx="597358" cy="16488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6A274C1-24E5-4053-986A-99F955EF9499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199414" y="2951350"/>
            <a:ext cx="1329027" cy="22884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66DE9F98-7FBD-40BB-AAAB-5BB91E74F463}"/>
              </a:ext>
            </a:extLst>
          </p:cNvPr>
          <p:cNvSpPr/>
          <p:nvPr/>
        </p:nvSpPr>
        <p:spPr>
          <a:xfrm>
            <a:off x="1481056" y="1520457"/>
            <a:ext cx="914400" cy="7038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800-850°C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EF75E9B6-2FF5-475D-8432-D50ECA7A1A9B}"/>
              </a:ext>
            </a:extLst>
          </p:cNvPr>
          <p:cNvSpPr/>
          <p:nvPr/>
        </p:nvSpPr>
        <p:spPr>
          <a:xfrm>
            <a:off x="5146273" y="1346658"/>
            <a:ext cx="914400" cy="4629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~150°C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9DEFFD34-EE35-4460-8E1A-532C7637EE6C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911394" y="1809608"/>
            <a:ext cx="692079" cy="773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97859F56-215D-4606-923A-907EE7953FEC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395456" y="1872387"/>
            <a:ext cx="493987" cy="967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79267847-CA8B-4471-A3F6-10D97D3696E4}"/>
              </a:ext>
            </a:extLst>
          </p:cNvPr>
          <p:cNvSpPr/>
          <p:nvPr/>
        </p:nvSpPr>
        <p:spPr>
          <a:xfrm>
            <a:off x="7350890" y="1872387"/>
            <a:ext cx="914400" cy="4629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schemeClr val="accent5">
                    <a:lumMod val="75000"/>
                  </a:schemeClr>
                </a:solidFill>
              </a:rPr>
              <a:t>~40°C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4AB3694-BC13-4B31-8277-871C0CF12B2E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7350890" y="2335337"/>
            <a:ext cx="457200" cy="2529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07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524D7-951C-4F78-AF0C-E0636425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Project „ReGas4Industry“ 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F0064EC-A4A9-4392-A3EB-6A459BE2C651}"/>
              </a:ext>
            </a:extLst>
          </p:cNvPr>
          <p:cNvSpPr txBox="1">
            <a:spLocks/>
          </p:cNvSpPr>
          <p:nvPr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 </a:t>
            </a:r>
            <a:fld id="{C70A0A75-BCDE-4E4C-9DD3-B9BCC67C6A34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36" name="Inhaltsplatzhalter 3">
            <a:extLst>
              <a:ext uri="{FF2B5EF4-FFF2-40B4-BE49-F238E27FC236}">
                <a16:creationId xmlns:a16="http://schemas.microsoft.com/office/drawing/2014/main" id="{EB92B356-36C6-48A5-87D3-F5EC2146C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523"/>
            <a:ext cx="4694221" cy="4166691"/>
          </a:xfrm>
        </p:spPr>
        <p:txBody>
          <a:bodyPr>
            <a:normAutofit/>
          </a:bodyPr>
          <a:lstStyle/>
          <a:p>
            <a:r>
              <a:rPr lang="de-AT" cap="none" dirty="0" err="1"/>
              <a:t>Efficient</a:t>
            </a:r>
            <a:r>
              <a:rPr lang="de-AT" cap="none" dirty="0"/>
              <a:t> and </a:t>
            </a:r>
            <a:r>
              <a:rPr lang="de-AT" cap="none" dirty="0" err="1"/>
              <a:t>cost-effective</a:t>
            </a:r>
            <a:r>
              <a:rPr lang="de-AT" cap="none" dirty="0"/>
              <a:t> </a:t>
            </a:r>
            <a:r>
              <a:rPr lang="de-AT" cap="none" dirty="0" err="1"/>
              <a:t>conversion</a:t>
            </a:r>
            <a:r>
              <a:rPr lang="de-AT" cap="none" dirty="0"/>
              <a:t> of </a:t>
            </a:r>
            <a:r>
              <a:rPr lang="de-AT" cap="none" dirty="0" err="1"/>
              <a:t>biogenic</a:t>
            </a:r>
            <a:r>
              <a:rPr lang="de-AT" cap="none" dirty="0"/>
              <a:t> </a:t>
            </a:r>
            <a:r>
              <a:rPr lang="de-AT" cap="none" dirty="0" err="1"/>
              <a:t>residues</a:t>
            </a:r>
            <a:r>
              <a:rPr lang="de-AT" cap="none" dirty="0"/>
              <a:t> </a:t>
            </a:r>
            <a:r>
              <a:rPr lang="de-AT" cap="none" dirty="0" err="1"/>
              <a:t>to</a:t>
            </a:r>
            <a:r>
              <a:rPr lang="de-AT" cap="none" dirty="0"/>
              <a:t> </a:t>
            </a:r>
            <a:r>
              <a:rPr lang="de-AT" b="1" cap="none" dirty="0" err="1"/>
              <a:t>synthetic</a:t>
            </a:r>
            <a:r>
              <a:rPr lang="de-AT" b="1" cap="none" dirty="0"/>
              <a:t> </a:t>
            </a:r>
            <a:r>
              <a:rPr lang="de-AT" b="1" cap="none" dirty="0" err="1"/>
              <a:t>natural</a:t>
            </a:r>
            <a:r>
              <a:rPr lang="de-AT" b="1" cap="none" dirty="0"/>
              <a:t> gas (SNG)</a:t>
            </a:r>
            <a:r>
              <a:rPr lang="de-AT" cap="none" dirty="0"/>
              <a:t> via </a:t>
            </a:r>
            <a:r>
              <a:rPr lang="de-AT" cap="none" dirty="0" err="1"/>
              <a:t>gasification</a:t>
            </a:r>
            <a:r>
              <a:rPr lang="de-AT" cap="none" dirty="0"/>
              <a:t> and </a:t>
            </a:r>
            <a:r>
              <a:rPr lang="de-AT" cap="none" dirty="0" err="1"/>
              <a:t>catalytic</a:t>
            </a:r>
            <a:r>
              <a:rPr lang="de-AT" cap="none" dirty="0"/>
              <a:t> </a:t>
            </a:r>
            <a:r>
              <a:rPr lang="de-AT" cap="none" dirty="0" err="1"/>
              <a:t>methanation</a:t>
            </a:r>
            <a:r>
              <a:rPr lang="de-AT" cap="none" dirty="0"/>
              <a:t>.</a:t>
            </a:r>
          </a:p>
          <a:p>
            <a:r>
              <a:rPr lang="de-AT" b="1" cap="none" dirty="0"/>
              <a:t>Targets: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cap="none" dirty="0" err="1"/>
              <a:t>Utilization</a:t>
            </a:r>
            <a:r>
              <a:rPr lang="de-AT" cap="none" dirty="0"/>
              <a:t> of </a:t>
            </a:r>
            <a:r>
              <a:rPr lang="de-AT" cap="none" dirty="0" err="1"/>
              <a:t>biogenic</a:t>
            </a:r>
            <a:r>
              <a:rPr lang="de-AT" cap="none" dirty="0"/>
              <a:t> </a:t>
            </a:r>
            <a:r>
              <a:rPr lang="de-AT" cap="none" dirty="0" err="1"/>
              <a:t>residues</a:t>
            </a:r>
            <a:r>
              <a:rPr lang="de-AT" cap="none" dirty="0"/>
              <a:t> </a:t>
            </a:r>
            <a:r>
              <a:rPr lang="de-AT" cap="none" dirty="0" err="1"/>
              <a:t>for</a:t>
            </a:r>
            <a:r>
              <a:rPr lang="de-AT" cap="none" dirty="0"/>
              <a:t> SNG </a:t>
            </a:r>
            <a:r>
              <a:rPr lang="de-AT" cap="none" dirty="0" err="1"/>
              <a:t>production</a:t>
            </a:r>
            <a:endParaRPr lang="de-AT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cap="none" dirty="0" err="1"/>
              <a:t>Novel</a:t>
            </a:r>
            <a:r>
              <a:rPr lang="de-AT" cap="none" dirty="0"/>
              <a:t> </a:t>
            </a:r>
            <a:r>
              <a:rPr lang="de-AT" cap="none" dirty="0" err="1"/>
              <a:t>reactor</a:t>
            </a:r>
            <a:r>
              <a:rPr lang="de-AT" cap="none" dirty="0"/>
              <a:t>/</a:t>
            </a:r>
            <a:r>
              <a:rPr lang="de-AT" cap="none" dirty="0" err="1"/>
              <a:t>process</a:t>
            </a:r>
            <a:r>
              <a:rPr lang="de-AT" cap="none" dirty="0"/>
              <a:t> </a:t>
            </a:r>
            <a:r>
              <a:rPr lang="de-AT" cap="none" dirty="0" err="1"/>
              <a:t>concepts</a:t>
            </a:r>
            <a:r>
              <a:rPr lang="de-AT" cap="none" dirty="0"/>
              <a:t> </a:t>
            </a:r>
            <a:r>
              <a:rPr lang="de-AT" cap="none" dirty="0" err="1"/>
              <a:t>for</a:t>
            </a:r>
            <a:r>
              <a:rPr lang="de-AT" cap="none" dirty="0"/>
              <a:t> a </a:t>
            </a:r>
            <a:r>
              <a:rPr lang="de-AT" cap="none" dirty="0" err="1"/>
              <a:t>simplified</a:t>
            </a:r>
            <a:r>
              <a:rPr lang="de-AT" cap="none" dirty="0"/>
              <a:t> and </a:t>
            </a:r>
            <a:r>
              <a:rPr lang="de-AT" cap="none" dirty="0" err="1"/>
              <a:t>efficient</a:t>
            </a:r>
            <a:r>
              <a:rPr lang="de-AT" cap="none" dirty="0"/>
              <a:t> </a:t>
            </a:r>
            <a:r>
              <a:rPr lang="de-AT" cap="none" dirty="0" err="1"/>
              <a:t>conversion</a:t>
            </a:r>
            <a:endParaRPr lang="de-AT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cap="none" dirty="0"/>
              <a:t>Fundamental </a:t>
            </a:r>
            <a:r>
              <a:rPr lang="de-AT" cap="none" dirty="0" err="1"/>
              <a:t>knowledge</a:t>
            </a:r>
            <a:r>
              <a:rPr lang="de-AT" cap="none" dirty="0"/>
              <a:t> </a:t>
            </a:r>
            <a:r>
              <a:rPr lang="de-AT" cap="none" dirty="0" err="1"/>
              <a:t>to</a:t>
            </a:r>
            <a:r>
              <a:rPr lang="de-AT" cap="none" dirty="0"/>
              <a:t> support </a:t>
            </a:r>
            <a:r>
              <a:rPr lang="de-AT" cap="none" dirty="0" err="1"/>
              <a:t>scale-up</a:t>
            </a:r>
            <a:endParaRPr lang="de-AT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cap="none" dirty="0" err="1"/>
              <a:t>Cost</a:t>
            </a:r>
            <a:r>
              <a:rPr lang="de-AT" cap="none" dirty="0"/>
              <a:t> </a:t>
            </a:r>
            <a:r>
              <a:rPr lang="de-AT" cap="none" dirty="0" err="1"/>
              <a:t>reduction</a:t>
            </a:r>
            <a:r>
              <a:rPr lang="de-AT" cap="none" dirty="0"/>
              <a:t> 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D67BBA91-5B6C-47F2-9B28-CEF9B5C7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159" y="1580305"/>
            <a:ext cx="6268505" cy="453424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AF2154-E645-4044-8A57-75C01182D32C}"/>
              </a:ext>
            </a:extLst>
          </p:cNvPr>
          <p:cNvSpPr/>
          <p:nvPr/>
        </p:nvSpPr>
        <p:spPr>
          <a:xfrm>
            <a:off x="563581" y="611455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95350"/>
            <a:r>
              <a:rPr lang="de-DE" sz="1400" dirty="0">
                <a:solidFill>
                  <a:srgbClr val="2E74B5"/>
                </a:solidFill>
              </a:rPr>
              <a:t>Duration:	04/2019 – 09/2021</a:t>
            </a:r>
          </a:p>
          <a:p>
            <a:pPr defTabSz="760413"/>
            <a:r>
              <a:rPr lang="de-DE" sz="1400" dirty="0">
                <a:solidFill>
                  <a:srgbClr val="2E74B5"/>
                </a:solidFill>
              </a:rPr>
              <a:t>Status:	   </a:t>
            </a:r>
            <a:r>
              <a:rPr lang="de-DE" sz="1400" dirty="0" err="1">
                <a:solidFill>
                  <a:srgbClr val="2E74B5"/>
                </a:solidFill>
              </a:rPr>
              <a:t>Ongoing</a:t>
            </a:r>
            <a:endParaRPr lang="de-AT" sz="1400" dirty="0">
              <a:solidFill>
                <a:srgbClr val="2E74B5"/>
              </a:solidFill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629CBE59-9641-4B08-B5CB-865030B2B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574" y="730995"/>
            <a:ext cx="871804" cy="402371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C8697D0C-2E11-4F88-BD37-89A804C0F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532" y="752015"/>
            <a:ext cx="518205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74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524D7-951C-4F78-AF0C-E0636425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„ReGas4Industry“ experimental </a:t>
            </a:r>
            <a:r>
              <a:rPr lang="de-DE" cap="none" dirty="0" err="1"/>
              <a:t>approach</a:t>
            </a:r>
            <a:r>
              <a:rPr lang="de-DE" cap="none" dirty="0"/>
              <a:t> at TU Wien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F0064EC-A4A9-4392-A3EB-6A459BE2C651}"/>
              </a:ext>
            </a:extLst>
          </p:cNvPr>
          <p:cNvSpPr txBox="1">
            <a:spLocks/>
          </p:cNvSpPr>
          <p:nvPr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 </a:t>
            </a:r>
            <a:fld id="{C70A0A75-BCDE-4E4C-9DD3-B9BCC67C6A34}" type="slidenum">
              <a:rPr lang="de-AT" smtClean="0"/>
              <a:pPr/>
              <a:t>14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4164AE-D5A9-466C-8556-AB088F820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01" y="5568989"/>
            <a:ext cx="1386547" cy="10399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316AB13-216C-44E2-B9B8-E24E8C223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b="9707"/>
          <a:stretch/>
        </p:blipFill>
        <p:spPr>
          <a:xfrm>
            <a:off x="2146533" y="3196679"/>
            <a:ext cx="6124632" cy="3575596"/>
          </a:xfrm>
          <a:prstGeom prst="rect">
            <a:avLst/>
          </a:prstGeom>
        </p:spPr>
      </p:pic>
      <p:sp>
        <p:nvSpPr>
          <p:cNvPr id="10" name="Flussdiagramm: Alternativer Prozess 9">
            <a:extLst>
              <a:ext uri="{FF2B5EF4-FFF2-40B4-BE49-F238E27FC236}">
                <a16:creationId xmlns:a16="http://schemas.microsoft.com/office/drawing/2014/main" id="{D8E1C60C-5C3F-4B11-ADC4-50DED5776D51}"/>
              </a:ext>
            </a:extLst>
          </p:cNvPr>
          <p:cNvSpPr/>
          <p:nvPr/>
        </p:nvSpPr>
        <p:spPr>
          <a:xfrm>
            <a:off x="1499648" y="5049033"/>
            <a:ext cx="1619374" cy="1039912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36FB03-6804-4958-9891-866BD13F4DD1}"/>
              </a:ext>
            </a:extLst>
          </p:cNvPr>
          <p:cNvSpPr txBox="1"/>
          <p:nvPr/>
        </p:nvSpPr>
        <p:spPr>
          <a:xfrm>
            <a:off x="1655177" y="522769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alternative </a:t>
            </a:r>
            <a:r>
              <a:rPr lang="de-DE" b="1" dirty="0" err="1">
                <a:solidFill>
                  <a:schemeClr val="bg1"/>
                </a:solidFill>
              </a:rPr>
              <a:t>fuels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7373BD5-C0CA-4723-8137-0021F34F19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27" y="4514472"/>
            <a:ext cx="1227842" cy="919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8AFDA87-C12F-4BB3-BB32-604C9655BA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78" y="4438538"/>
            <a:ext cx="1216111" cy="912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91ACBBA-610A-495E-9999-93D6F2DF2A54}"/>
              </a:ext>
            </a:extLst>
          </p:cNvPr>
          <p:cNvGrpSpPr/>
          <p:nvPr/>
        </p:nvGrpSpPr>
        <p:grpSpPr>
          <a:xfrm>
            <a:off x="5092039" y="2856859"/>
            <a:ext cx="1619374" cy="1039912"/>
            <a:chOff x="1152001" y="1804586"/>
            <a:chExt cx="1619374" cy="1039912"/>
          </a:xfrm>
          <a:solidFill>
            <a:schemeClr val="accent1">
              <a:lumMod val="50000"/>
            </a:schemeClr>
          </a:solidFill>
        </p:grpSpPr>
        <p:sp>
          <p:nvSpPr>
            <p:cNvPr id="15" name="Flussdiagramm: Alternativer Prozess 14">
              <a:extLst>
                <a:ext uri="{FF2B5EF4-FFF2-40B4-BE49-F238E27FC236}">
                  <a16:creationId xmlns:a16="http://schemas.microsoft.com/office/drawing/2014/main" id="{8CE4B290-4B1B-4D69-B4FC-3F8D18914C5D}"/>
                </a:ext>
              </a:extLst>
            </p:cNvPr>
            <p:cNvSpPr/>
            <p:nvPr/>
          </p:nvSpPr>
          <p:spPr>
            <a:xfrm>
              <a:off x="1152001" y="1804586"/>
              <a:ext cx="1619374" cy="1039912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B8A79C5-BC19-49D4-899F-E6B6251CE194}"/>
                </a:ext>
              </a:extLst>
            </p:cNvPr>
            <p:cNvSpPr txBox="1"/>
            <p:nvPr/>
          </p:nvSpPr>
          <p:spPr>
            <a:xfrm>
              <a:off x="1225881" y="2111482"/>
              <a:ext cx="1457759" cy="369332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gas </a:t>
              </a:r>
              <a:r>
                <a:rPr lang="de-DE" b="1" dirty="0" err="1">
                  <a:solidFill>
                    <a:schemeClr val="bg1"/>
                  </a:solidFill>
                </a:rPr>
                <a:t>cleaning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Flussdiagramm: Alternativer Prozess 16">
            <a:extLst>
              <a:ext uri="{FF2B5EF4-FFF2-40B4-BE49-F238E27FC236}">
                <a16:creationId xmlns:a16="http://schemas.microsoft.com/office/drawing/2014/main" id="{A74B3A73-42EA-4297-9038-7752FDEE312A}"/>
              </a:ext>
            </a:extLst>
          </p:cNvPr>
          <p:cNvSpPr/>
          <p:nvPr/>
        </p:nvSpPr>
        <p:spPr>
          <a:xfrm>
            <a:off x="2417232" y="3039266"/>
            <a:ext cx="1743372" cy="1039912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DFB </a:t>
            </a:r>
            <a:r>
              <a:rPr lang="de-DE" b="1" dirty="0" err="1">
                <a:solidFill>
                  <a:schemeClr val="bg1"/>
                </a:solidFill>
              </a:rPr>
              <a:t>steam</a:t>
            </a:r>
            <a:r>
              <a:rPr lang="de-DE" b="1" dirty="0">
                <a:solidFill>
                  <a:schemeClr val="bg1"/>
                </a:solidFill>
              </a:rPr>
              <a:t>/CO</a:t>
            </a:r>
            <a:r>
              <a:rPr lang="de-DE" b="1" baseline="-25000" dirty="0">
                <a:solidFill>
                  <a:schemeClr val="bg1"/>
                </a:solidFill>
              </a:rPr>
              <a:t>2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gasification</a:t>
            </a:r>
            <a:endParaRPr lang="de-DE" b="1" dirty="0">
              <a:solidFill>
                <a:schemeClr val="bg1"/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085367D-C133-45B5-AC2B-2126D39F95FF}"/>
              </a:ext>
            </a:extLst>
          </p:cNvPr>
          <p:cNvGrpSpPr/>
          <p:nvPr/>
        </p:nvGrpSpPr>
        <p:grpSpPr>
          <a:xfrm>
            <a:off x="6961910" y="5075875"/>
            <a:ext cx="1716620" cy="1039912"/>
            <a:chOff x="2732109" y="1818256"/>
            <a:chExt cx="1619374" cy="1039912"/>
          </a:xfrm>
          <a:solidFill>
            <a:schemeClr val="accent1">
              <a:lumMod val="50000"/>
            </a:schemeClr>
          </a:solidFill>
        </p:grpSpPr>
        <p:sp>
          <p:nvSpPr>
            <p:cNvPr id="19" name="Flussdiagramm: Alternativer Prozess 18">
              <a:extLst>
                <a:ext uri="{FF2B5EF4-FFF2-40B4-BE49-F238E27FC236}">
                  <a16:creationId xmlns:a16="http://schemas.microsoft.com/office/drawing/2014/main" id="{95F512BF-114A-4244-9726-4EA2F04DC47D}"/>
                </a:ext>
              </a:extLst>
            </p:cNvPr>
            <p:cNvSpPr/>
            <p:nvPr/>
          </p:nvSpPr>
          <p:spPr>
            <a:xfrm>
              <a:off x="2732109" y="1818256"/>
              <a:ext cx="1619374" cy="1039912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83BEAB1-1755-4B30-997E-53BAAB5C0A0A}"/>
                </a:ext>
              </a:extLst>
            </p:cNvPr>
            <p:cNvSpPr txBox="1"/>
            <p:nvPr/>
          </p:nvSpPr>
          <p:spPr>
            <a:xfrm>
              <a:off x="2812916" y="2113601"/>
              <a:ext cx="1457759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 err="1">
                  <a:solidFill>
                    <a:schemeClr val="bg1"/>
                  </a:solidFill>
                </a:rPr>
                <a:t>methanation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0852FA28-CBD9-4651-979A-2BB92376A0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02"/>
          <a:stretch/>
        </p:blipFill>
        <p:spPr>
          <a:xfrm>
            <a:off x="2690698" y="5617666"/>
            <a:ext cx="1216111" cy="1062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DEDD1BE-66A0-4A8D-8BD3-A49283B2A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83" y="5682949"/>
            <a:ext cx="1227842" cy="952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9061CE0-92CB-45D9-8842-A008736B1E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765" y="1979529"/>
            <a:ext cx="1192446" cy="195493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9349F7D-0911-44E1-A0EE-6BE73F91F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2859" y="1741766"/>
            <a:ext cx="979274" cy="123587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362E11F-6562-4FD2-9A85-9C7F59F219C1}"/>
              </a:ext>
            </a:extLst>
          </p:cNvPr>
          <p:cNvSpPr txBox="1"/>
          <p:nvPr/>
        </p:nvSpPr>
        <p:spPr>
          <a:xfrm>
            <a:off x="3964227" y="4502265"/>
            <a:ext cx="281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bg1">
                    <a:lumMod val="50000"/>
                  </a:schemeClr>
                </a:solidFill>
              </a:rPr>
              <a:t>SNG </a:t>
            </a:r>
            <a:r>
              <a:rPr lang="de-AT" b="1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de-AT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AT" b="1" dirty="0" err="1">
                <a:solidFill>
                  <a:schemeClr val="bg1">
                    <a:lumMod val="50000"/>
                  </a:schemeClr>
                </a:solidFill>
              </a:rPr>
              <a:t>biogenic</a:t>
            </a:r>
            <a:r>
              <a:rPr lang="de-AT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AT" b="1" dirty="0" err="1">
                <a:solidFill>
                  <a:schemeClr val="bg1">
                    <a:lumMod val="50000"/>
                  </a:schemeClr>
                </a:solidFill>
              </a:rPr>
              <a:t>residues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0E6A90B3-8B20-4C2C-8A91-6162D38E5B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6897" y="2098325"/>
            <a:ext cx="1740930" cy="97927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FD65D40-B389-4095-9A96-4D82A9FC68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/>
          <a:stretch/>
        </p:blipFill>
        <p:spPr>
          <a:xfrm>
            <a:off x="8054848" y="3637099"/>
            <a:ext cx="1619374" cy="1316326"/>
          </a:xfrm>
          <a:prstGeom prst="rect">
            <a:avLst/>
          </a:prstGeom>
        </p:spPr>
      </p:pic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1A5294C5-7CA8-4964-803D-5BAC94BCA170}"/>
              </a:ext>
            </a:extLst>
          </p:cNvPr>
          <p:cNvSpPr/>
          <p:nvPr/>
        </p:nvSpPr>
        <p:spPr>
          <a:xfrm>
            <a:off x="722101" y="1651380"/>
            <a:ext cx="9883556" cy="5084718"/>
          </a:xfrm>
          <a:prstGeom prst="roundRect">
            <a:avLst/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32053F0-4A85-45E5-B9DD-CF00186142A3}"/>
              </a:ext>
            </a:extLst>
          </p:cNvPr>
          <p:cNvSpPr txBox="1"/>
          <p:nvPr/>
        </p:nvSpPr>
        <p:spPr>
          <a:xfrm rot="16200000">
            <a:off x="-1542110" y="3952580"/>
            <a:ext cx="409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rgbClr val="0F6DAF"/>
                </a:solidFill>
                <a:latin typeface="+mj-lt"/>
                <a:ea typeface="+mj-ea"/>
                <a:cs typeface="+mj-cs"/>
              </a:rPr>
              <a:t>Technoeconimic</a:t>
            </a:r>
            <a:r>
              <a:rPr lang="de-AT" b="1" dirty="0">
                <a:solidFill>
                  <a:srgbClr val="0F6DAF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de-AT" b="1" dirty="0" err="1">
                <a:solidFill>
                  <a:srgbClr val="0F6DAF"/>
                </a:solidFill>
                <a:latin typeface="+mj-lt"/>
                <a:ea typeface="+mj-ea"/>
                <a:cs typeface="+mj-cs"/>
              </a:rPr>
              <a:t>ecological</a:t>
            </a:r>
            <a:r>
              <a:rPr lang="de-AT" b="1" dirty="0">
                <a:solidFill>
                  <a:srgbClr val="0F6D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AT" b="1" dirty="0" err="1">
                <a:solidFill>
                  <a:srgbClr val="0F6DAF"/>
                </a:solidFill>
                <a:latin typeface="+mj-lt"/>
                <a:ea typeface="+mj-ea"/>
                <a:cs typeface="+mj-cs"/>
              </a:rPr>
              <a:t>assessment</a:t>
            </a:r>
            <a:endParaRPr lang="en-US" b="1" dirty="0">
              <a:solidFill>
                <a:srgbClr val="0F6DA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086992E-59EB-4B7E-B034-46B95C1A0DD5}"/>
              </a:ext>
            </a:extLst>
          </p:cNvPr>
          <p:cNvSpPr txBox="1"/>
          <p:nvPr/>
        </p:nvSpPr>
        <p:spPr>
          <a:xfrm>
            <a:off x="1646277" y="4288207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sewage</a:t>
            </a:r>
            <a:r>
              <a:rPr lang="de-AT" dirty="0"/>
              <a:t> </a:t>
            </a:r>
            <a:r>
              <a:rPr lang="de-AT" dirty="0" err="1"/>
              <a:t>sludge</a:t>
            </a:r>
            <a:endParaRPr lang="en-US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80C1396-6CC1-4128-8F4B-7A625D76111C}"/>
              </a:ext>
            </a:extLst>
          </p:cNvPr>
          <p:cNvSpPr txBox="1"/>
          <p:nvPr/>
        </p:nvSpPr>
        <p:spPr>
          <a:xfrm>
            <a:off x="1961934" y="6193411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reject</a:t>
            </a:r>
            <a:endParaRPr lang="en-US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C2B6294-189B-4748-AB3B-BDD0EF1DAED2}"/>
              </a:ext>
            </a:extLst>
          </p:cNvPr>
          <p:cNvSpPr txBox="1"/>
          <p:nvPr/>
        </p:nvSpPr>
        <p:spPr>
          <a:xfrm>
            <a:off x="740298" y="5369517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bark</a:t>
            </a:r>
            <a:endParaRPr lang="en-US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12CB348-FE14-4EEB-923C-485941E10766}"/>
              </a:ext>
            </a:extLst>
          </p:cNvPr>
          <p:cNvSpPr txBox="1"/>
          <p:nvPr/>
        </p:nvSpPr>
        <p:spPr>
          <a:xfrm>
            <a:off x="3181500" y="5337428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digestate</a:t>
            </a:r>
            <a:endParaRPr lang="en-US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D87AAFE0-6A5B-4C1B-80DB-A88DB981E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147" y="5527843"/>
            <a:ext cx="1386547" cy="1039911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F8CC4F4C-27C4-45DF-8297-3888B56321CB}"/>
              </a:ext>
            </a:extLst>
          </p:cNvPr>
          <p:cNvSpPr/>
          <p:nvPr/>
        </p:nvSpPr>
        <p:spPr>
          <a:xfrm>
            <a:off x="7361574" y="614008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866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524D7-951C-4F78-AF0C-E0636425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„ReGas4Industry“ </a:t>
            </a:r>
            <a:r>
              <a:rPr lang="de-DE" cap="none" dirty="0" err="1"/>
              <a:t>basic</a:t>
            </a:r>
            <a:r>
              <a:rPr lang="de-DE" cap="none" dirty="0"/>
              <a:t> </a:t>
            </a:r>
            <a:r>
              <a:rPr lang="de-DE" cap="none" dirty="0" err="1"/>
              <a:t>flow</a:t>
            </a:r>
            <a:r>
              <a:rPr lang="de-DE" cap="none" dirty="0"/>
              <a:t> </a:t>
            </a:r>
            <a:r>
              <a:rPr lang="de-DE" cap="none" dirty="0" err="1"/>
              <a:t>sheet</a:t>
            </a:r>
            <a:endParaRPr lang="de-DE" cap="non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F0064EC-A4A9-4392-A3EB-6A459BE2C651}"/>
              </a:ext>
            </a:extLst>
          </p:cNvPr>
          <p:cNvSpPr txBox="1">
            <a:spLocks/>
          </p:cNvSpPr>
          <p:nvPr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 </a:t>
            </a:r>
            <a:fld id="{C70A0A75-BCDE-4E4C-9DD3-B9BCC67C6A34}" type="slidenum">
              <a:rPr lang="de-AT" smtClean="0"/>
              <a:pPr/>
              <a:t>15</a:t>
            </a:fld>
            <a:endParaRPr lang="de-AT" dirty="0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785069A1-A268-4191-AA69-BF2C1C037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" y="1493802"/>
            <a:ext cx="11103469" cy="52012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18EE832B-0B54-494A-BF08-D602F7450C09}"/>
              </a:ext>
            </a:extLst>
          </p:cNvPr>
          <p:cNvSpPr txBox="1"/>
          <p:nvPr/>
        </p:nvSpPr>
        <p:spPr>
          <a:xfrm>
            <a:off x="3122560" y="6586087"/>
            <a:ext cx="288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100 kW DFB </a:t>
            </a:r>
            <a:r>
              <a:rPr lang="de-AT" dirty="0" err="1"/>
              <a:t>Gasification</a:t>
            </a:r>
            <a:endParaRPr lang="en-US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84EE37F-96AF-40E6-BC6D-B51C82D932CB}"/>
              </a:ext>
            </a:extLst>
          </p:cNvPr>
          <p:cNvSpPr txBox="1"/>
          <p:nvPr/>
        </p:nvSpPr>
        <p:spPr>
          <a:xfrm>
            <a:off x="7926330" y="6573083"/>
            <a:ext cx="298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10 kW SNG </a:t>
            </a:r>
            <a:r>
              <a:rPr lang="de-AT" dirty="0" err="1"/>
              <a:t>process</a:t>
            </a:r>
            <a:r>
              <a:rPr lang="de-AT" dirty="0"/>
              <a:t> </a:t>
            </a:r>
            <a:r>
              <a:rPr lang="de-AT" dirty="0" err="1"/>
              <a:t>chain</a:t>
            </a:r>
            <a:endParaRPr lang="en-US" dirty="0"/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EC397A00-2139-4378-8C3A-1BEF2FBC374F}"/>
              </a:ext>
            </a:extLst>
          </p:cNvPr>
          <p:cNvSpPr txBox="1"/>
          <p:nvPr/>
        </p:nvSpPr>
        <p:spPr>
          <a:xfrm>
            <a:off x="8770163" y="219901"/>
            <a:ext cx="3473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Biodiesel </a:t>
            </a:r>
            <a:r>
              <a:rPr lang="de-AT" dirty="0" err="1"/>
              <a:t>scrubber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Activated</a:t>
            </a:r>
            <a:r>
              <a:rPr lang="de-AT" dirty="0"/>
              <a:t> </a:t>
            </a:r>
            <a:r>
              <a:rPr lang="de-AT" dirty="0" err="1"/>
              <a:t>carbon</a:t>
            </a:r>
            <a:r>
              <a:rPr lang="de-AT" dirty="0"/>
              <a:t> </a:t>
            </a:r>
            <a:r>
              <a:rPr lang="de-AT" dirty="0" err="1"/>
              <a:t>filter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ZnO</a:t>
            </a:r>
            <a:r>
              <a:rPr lang="de-AT" dirty="0"/>
              <a:t> </a:t>
            </a:r>
            <a:r>
              <a:rPr lang="de-AT" dirty="0" err="1"/>
              <a:t>guard</a:t>
            </a:r>
            <a:r>
              <a:rPr lang="de-AT" dirty="0"/>
              <a:t> </a:t>
            </a:r>
            <a:r>
              <a:rPr lang="de-AT" dirty="0" err="1"/>
              <a:t>filter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Fluidized</a:t>
            </a:r>
            <a:r>
              <a:rPr lang="de-AT" dirty="0"/>
              <a:t> </a:t>
            </a:r>
            <a:r>
              <a:rPr lang="de-AT" dirty="0" err="1"/>
              <a:t>bed</a:t>
            </a:r>
            <a:r>
              <a:rPr lang="de-AT" dirty="0"/>
              <a:t> </a:t>
            </a:r>
            <a:r>
              <a:rPr lang="de-AT" dirty="0" err="1"/>
              <a:t>methanation</a:t>
            </a:r>
            <a:endParaRPr lang="en-US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F986026-E9A1-43BE-A21F-588B6CD66AAB}"/>
              </a:ext>
            </a:extLst>
          </p:cNvPr>
          <p:cNvSpPr/>
          <p:nvPr/>
        </p:nvSpPr>
        <p:spPr>
          <a:xfrm>
            <a:off x="7524650" y="1962093"/>
            <a:ext cx="3621998" cy="293381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CFF347A8-1373-4324-825C-391B1D1F312F}"/>
              </a:ext>
            </a:extLst>
          </p:cNvPr>
          <p:cNvCxnSpPr>
            <a:cxnSpLocks/>
            <a:stCxn id="41" idx="0"/>
            <a:endCxn id="40" idx="2"/>
          </p:cNvCxnSpPr>
          <p:nvPr/>
        </p:nvCxnSpPr>
        <p:spPr>
          <a:xfrm flipV="1">
            <a:off x="9335649" y="1420230"/>
            <a:ext cx="1171205" cy="5418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06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524D7-951C-4F78-AF0C-E0636425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/>
              <a:t>DFB </a:t>
            </a:r>
            <a:r>
              <a:rPr lang="de-DE" cap="none" dirty="0" err="1"/>
              <a:t>Gasifier</a:t>
            </a:r>
            <a:r>
              <a:rPr lang="de-DE" cap="none" dirty="0"/>
              <a:t>, </a:t>
            </a:r>
            <a:r>
              <a:rPr lang="de-DE" cap="none" dirty="0" err="1"/>
              <a:t>biodiesel</a:t>
            </a:r>
            <a:r>
              <a:rPr lang="de-DE" cap="none" dirty="0"/>
              <a:t> </a:t>
            </a:r>
            <a:r>
              <a:rPr lang="de-DE" cap="none" dirty="0" err="1"/>
              <a:t>scrubber</a:t>
            </a:r>
            <a:r>
              <a:rPr lang="de-DE" cap="none" dirty="0"/>
              <a:t> and </a:t>
            </a:r>
            <a:r>
              <a:rPr lang="de-DE" cap="none" dirty="0" err="1"/>
              <a:t>adsorption</a:t>
            </a:r>
            <a:r>
              <a:rPr lang="de-DE" cap="none" dirty="0"/>
              <a:t> </a:t>
            </a:r>
            <a:r>
              <a:rPr lang="de-DE" cap="none" dirty="0" err="1"/>
              <a:t>unit</a:t>
            </a:r>
            <a:endParaRPr lang="de-DE" cap="non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F0064EC-A4A9-4392-A3EB-6A459BE2C651}"/>
              </a:ext>
            </a:extLst>
          </p:cNvPr>
          <p:cNvSpPr txBox="1">
            <a:spLocks/>
          </p:cNvSpPr>
          <p:nvPr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 </a:t>
            </a:r>
            <a:fld id="{C70A0A75-BCDE-4E4C-9DD3-B9BCC67C6A34}" type="slidenum">
              <a:rPr lang="de-AT" smtClean="0"/>
              <a:pPr/>
              <a:t>16</a:t>
            </a:fld>
            <a:endParaRPr lang="de-AT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07D1299-C5FF-4AB2-98EC-AA1CB5846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" y="1206124"/>
            <a:ext cx="3272660" cy="537996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4E961FF-1E9F-44E1-A142-690A56B39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4591" y="2382990"/>
            <a:ext cx="5379963" cy="302622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873D1CC-6A86-4007-8CB3-5434B355A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5617" y="2382991"/>
            <a:ext cx="5379964" cy="30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79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524D7-951C-4F78-AF0C-E0636425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Fluidized</a:t>
            </a:r>
            <a:r>
              <a:rPr lang="de-DE" cap="none" dirty="0"/>
              <a:t> </a:t>
            </a:r>
            <a:r>
              <a:rPr lang="de-DE" cap="none" dirty="0" err="1"/>
              <a:t>bed</a:t>
            </a:r>
            <a:r>
              <a:rPr lang="de-DE" cap="none" dirty="0"/>
              <a:t> </a:t>
            </a:r>
            <a:r>
              <a:rPr lang="de-DE" cap="none" dirty="0" err="1"/>
              <a:t>methanation</a:t>
            </a:r>
            <a:endParaRPr lang="de-DE" cap="non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F0064EC-A4A9-4392-A3EB-6A459BE2C651}"/>
              </a:ext>
            </a:extLst>
          </p:cNvPr>
          <p:cNvSpPr txBox="1">
            <a:spLocks/>
          </p:cNvSpPr>
          <p:nvPr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 </a:t>
            </a:r>
            <a:fld id="{C70A0A75-BCDE-4E4C-9DD3-B9BCC67C6A34}" type="slidenum">
              <a:rPr lang="de-AT" smtClean="0"/>
              <a:pPr/>
              <a:t>17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FC4CDC8-BC36-4FF7-A214-006FC756C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1" y="1759798"/>
            <a:ext cx="2133779" cy="40672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3A8DCA1-F498-494B-BE17-A35D66BF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0" t="7066" r="30666" b="10933"/>
          <a:stretch/>
        </p:blipFill>
        <p:spPr>
          <a:xfrm>
            <a:off x="3195175" y="1008365"/>
            <a:ext cx="1918667" cy="505663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06982A0-2148-4EF7-909D-05B5106EB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/>
          <a:stretch/>
        </p:blipFill>
        <p:spPr>
          <a:xfrm>
            <a:off x="4959495" y="1915103"/>
            <a:ext cx="4812571" cy="39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6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1B8EA-3D6F-41CF-B30C-7B810BD0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564" y="642798"/>
            <a:ext cx="9615236" cy="703860"/>
          </a:xfrm>
        </p:spPr>
        <p:txBody>
          <a:bodyPr/>
          <a:lstStyle/>
          <a:p>
            <a:r>
              <a:rPr lang="de-DE" cap="none" dirty="0"/>
              <a:t>Vision </a:t>
            </a:r>
            <a:r>
              <a:rPr lang="de-DE" cap="none" dirty="0" err="1"/>
              <a:t>of</a:t>
            </a:r>
            <a:r>
              <a:rPr lang="de-DE" cap="none" dirty="0"/>
              <a:t> </a:t>
            </a:r>
            <a:r>
              <a:rPr lang="de-DE" cap="none" dirty="0" err="1"/>
              <a:t>gasification</a:t>
            </a:r>
            <a:r>
              <a:rPr lang="de-DE" cap="none" dirty="0"/>
              <a:t> </a:t>
            </a:r>
            <a:r>
              <a:rPr lang="de-DE" cap="none" dirty="0" err="1"/>
              <a:t>technologies</a:t>
            </a:r>
            <a:endParaRPr lang="de-DE" cap="non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4A3113B-B0EB-4EA6-8846-3CEFBB4F05BF}"/>
              </a:ext>
            </a:extLst>
          </p:cNvPr>
          <p:cNvSpPr txBox="1">
            <a:spLocks/>
          </p:cNvSpPr>
          <p:nvPr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0A0A75-BCDE-4E4C-9DD3-B9BCC67C6A34}" type="slidenum">
              <a:rPr lang="de-AT" smtClean="0"/>
              <a:pPr/>
              <a:t>18</a:t>
            </a:fld>
            <a:endParaRPr lang="de-AT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E72C202-AD40-4D55-B17A-BE6C05D7A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909"/>
                    </a14:imgEffect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5866" y="2182337"/>
            <a:ext cx="1514230" cy="1140215"/>
          </a:xfrm>
          <a:prstGeom prst="rect">
            <a:avLst/>
          </a:prstGeom>
          <a:noFill/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08F22E6-7C6D-489F-B11F-6F955B16A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590" y="2171932"/>
            <a:ext cx="1512168" cy="1135639"/>
          </a:xfrm>
          <a:prstGeom prst="rect">
            <a:avLst/>
          </a:prstGeom>
          <a:noFill/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6A4D3D6-7428-423D-8D79-E3C53D96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7427" y="2163536"/>
            <a:ext cx="1525379" cy="114403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4C426-534E-4075-907D-B8BB92FB2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0089" y="2171932"/>
            <a:ext cx="1516207" cy="1135639"/>
          </a:xfrm>
          <a:prstGeom prst="rect">
            <a:avLst/>
          </a:prstGeom>
          <a:noFill/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6315662-5C81-498C-9919-24A1B0E0157E}"/>
              </a:ext>
            </a:extLst>
          </p:cNvPr>
          <p:cNvSpPr txBox="1"/>
          <p:nvPr/>
        </p:nvSpPr>
        <p:spPr>
          <a:xfrm>
            <a:off x="2422758" y="3314823"/>
            <a:ext cx="174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residuals from agriculture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ECCF28-2C4B-4D33-9A0D-D716CC1E2A15}"/>
              </a:ext>
            </a:extLst>
          </p:cNvPr>
          <p:cNvSpPr txBox="1"/>
          <p:nvPr/>
        </p:nvSpPr>
        <p:spPr>
          <a:xfrm>
            <a:off x="882882" y="332295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wood chips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CF526F-94B1-42F6-A371-FCD1DE5E1F5C}"/>
              </a:ext>
            </a:extLst>
          </p:cNvPr>
          <p:cNvSpPr txBox="1"/>
          <p:nvPr/>
        </p:nvSpPr>
        <p:spPr>
          <a:xfrm>
            <a:off x="4208327" y="3322552"/>
            <a:ext cx="170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residuals from </a:t>
            </a:r>
          </a:p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industry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C3857AA-1B2B-4276-AD65-84A3AB5F6768}"/>
              </a:ext>
            </a:extLst>
          </p:cNvPr>
          <p:cNvSpPr txBox="1"/>
          <p:nvPr/>
        </p:nvSpPr>
        <p:spPr>
          <a:xfrm>
            <a:off x="5731804" y="3328678"/>
            <a:ext cx="200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residuals from municipalities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C22F5C1A-DD15-4189-9FF8-FC4FEE56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3937" y="2163536"/>
            <a:ext cx="1545354" cy="1159016"/>
          </a:xfrm>
          <a:prstGeom prst="rect">
            <a:avLst/>
          </a:prstGeom>
          <a:noFill/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B41B9B6-5F87-4F69-9CAF-AFFFAF9BEE56}"/>
              </a:ext>
            </a:extLst>
          </p:cNvPr>
          <p:cNvSpPr txBox="1"/>
          <p:nvPr/>
        </p:nvSpPr>
        <p:spPr>
          <a:xfrm>
            <a:off x="7484779" y="3318973"/>
            <a:ext cx="168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sewage sludge/</a:t>
            </a:r>
          </a:p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manure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0DBD4E1-FD54-4C7E-80D7-5DA17559BB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50" y="3992559"/>
            <a:ext cx="1514239" cy="11387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194380E-D9B9-4A4A-B9E6-5A69DF6479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06" y="3986344"/>
            <a:ext cx="1489321" cy="112145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E250CFD-A2A0-4CC0-87DB-1862C071F6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76" y="3986376"/>
            <a:ext cx="1456012" cy="112404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AFDCE73-CAF4-4B4A-BA97-6DFB09C4C647}"/>
              </a:ext>
            </a:extLst>
          </p:cNvPr>
          <p:cNvSpPr txBox="1"/>
          <p:nvPr/>
        </p:nvSpPr>
        <p:spPr>
          <a:xfrm>
            <a:off x="1081105" y="5130146"/>
            <a:ext cx="1257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heat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52D98FE-9586-469C-AD7A-4B9C9BB06942}"/>
              </a:ext>
            </a:extLst>
          </p:cNvPr>
          <p:cNvSpPr txBox="1"/>
          <p:nvPr/>
        </p:nvSpPr>
        <p:spPr>
          <a:xfrm>
            <a:off x="2653390" y="5135730"/>
            <a:ext cx="1447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electricity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3C2A42C-FA5D-4DE6-865C-E0BF792866CD}"/>
              </a:ext>
            </a:extLst>
          </p:cNvPr>
          <p:cNvSpPr txBox="1"/>
          <p:nvPr/>
        </p:nvSpPr>
        <p:spPr>
          <a:xfrm>
            <a:off x="6062276" y="5130709"/>
            <a:ext cx="1464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synthetic natural gas (SNG)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D29E0DB-B117-4FFC-9454-032B38E41CD2}"/>
              </a:ext>
            </a:extLst>
          </p:cNvPr>
          <p:cNvSpPr txBox="1"/>
          <p:nvPr/>
        </p:nvSpPr>
        <p:spPr>
          <a:xfrm>
            <a:off x="4107437" y="5110315"/>
            <a:ext cx="1958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advanced  biofuels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2BC58CB-6622-4D1F-A500-4DE08BE3DA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64" y="3980390"/>
            <a:ext cx="1557373" cy="116803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36450C3B-10B6-4574-9C06-02825C674839}"/>
              </a:ext>
            </a:extLst>
          </p:cNvPr>
          <p:cNvSpPr txBox="1"/>
          <p:nvPr/>
        </p:nvSpPr>
        <p:spPr>
          <a:xfrm>
            <a:off x="7828073" y="5154004"/>
            <a:ext cx="1386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hydrogen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04EA1BE-623C-4A52-8577-9874CC69738F}"/>
              </a:ext>
            </a:extLst>
          </p:cNvPr>
          <p:cNvSpPr txBox="1"/>
          <p:nvPr/>
        </p:nvSpPr>
        <p:spPr>
          <a:xfrm>
            <a:off x="3773492" y="5580992"/>
            <a:ext cx="2578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B050"/>
                </a:solidFill>
                <a:latin typeface="IBM Plex Sans ExtraLight" panose="020B0303050203000203" pitchFamily="34" charset="0"/>
              </a:rPr>
              <a:t>into clean energy carriers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DE0373E-3A33-446D-82B8-3259BA9DE819}"/>
              </a:ext>
            </a:extLst>
          </p:cNvPr>
          <p:cNvSpPr txBox="1"/>
          <p:nvPr/>
        </p:nvSpPr>
        <p:spPr>
          <a:xfrm>
            <a:off x="9151906" y="3307571"/>
            <a:ext cx="20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CO</a:t>
            </a:r>
            <a:r>
              <a:rPr lang="en-US" sz="1050" b="1" i="1" dirty="0">
                <a:latin typeface="IBM Plex Sans ExtraLight" panose="020B0303050203000203" pitchFamily="34" charset="0"/>
              </a:rPr>
              <a:t>2 </a:t>
            </a:r>
            <a:r>
              <a:rPr lang="en-US" sz="1600" b="1" i="1" dirty="0">
                <a:latin typeface="IBM Plex Sans ExtraLight" panose="020B0303050203000203" pitchFamily="34" charset="0"/>
              </a:rPr>
              <a:t>as feedstock 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546C5213-70F7-4AB8-9F4B-56CDDF8A82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422" y="2174044"/>
            <a:ext cx="1642358" cy="1123018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EF04779-C9A4-49F8-AA96-4F81AC09FE3D}"/>
              </a:ext>
            </a:extLst>
          </p:cNvPr>
          <p:cNvSpPr txBox="1"/>
          <p:nvPr/>
        </p:nvSpPr>
        <p:spPr>
          <a:xfrm>
            <a:off x="2466889" y="1716655"/>
            <a:ext cx="547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B050"/>
                </a:solidFill>
                <a:latin typeface="IBM Plex Sans ExtraLight" panose="020B0303050203000203" pitchFamily="34" charset="0"/>
              </a:rPr>
              <a:t>conversion of biogenic raw and residual materials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22" y="3986344"/>
            <a:ext cx="1609593" cy="111829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r="3883"/>
          <a:stretch/>
        </p:blipFill>
        <p:spPr>
          <a:xfrm>
            <a:off x="9375143" y="3986344"/>
            <a:ext cx="1517717" cy="114524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F3C2A42C-FA5D-4DE6-865C-E0BF792866CD}"/>
              </a:ext>
            </a:extLst>
          </p:cNvPr>
          <p:cNvSpPr txBox="1"/>
          <p:nvPr/>
        </p:nvSpPr>
        <p:spPr>
          <a:xfrm>
            <a:off x="9171753" y="5140146"/>
            <a:ext cx="192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platform chemicals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7EDFFA95-CEA5-4A2F-990B-4564912B38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8427"/>
            <a:ext cx="900364" cy="892602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477A55FE-BD1C-438C-AFC9-938A37A18809}"/>
              </a:ext>
            </a:extLst>
          </p:cNvPr>
          <p:cNvSpPr txBox="1"/>
          <p:nvPr/>
        </p:nvSpPr>
        <p:spPr>
          <a:xfrm rot="16200000">
            <a:off x="-106829" y="2744954"/>
            <a:ext cx="146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B050"/>
                </a:solidFill>
                <a:latin typeface="IBM Plex Sans ExtraLight" panose="020B0303050203000203" pitchFamily="34" charset="0"/>
              </a:rPr>
              <a:t>resources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D1568CE-25FB-4E24-8DBD-6590281A4F2F}"/>
              </a:ext>
            </a:extLst>
          </p:cNvPr>
          <p:cNvSpPr txBox="1"/>
          <p:nvPr/>
        </p:nvSpPr>
        <p:spPr>
          <a:xfrm rot="16200000">
            <a:off x="-106829" y="4398252"/>
            <a:ext cx="146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B050"/>
                </a:solidFill>
                <a:latin typeface="IBM Plex Sans ExtraLight" panose="020B0303050203000203" pitchFamily="34" charset="0"/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3649753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F9649-99B6-42EF-873A-1511EBE9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54" y="365125"/>
            <a:ext cx="12192000" cy="1325563"/>
          </a:xfrm>
        </p:spPr>
        <p:txBody>
          <a:bodyPr>
            <a:normAutofit/>
          </a:bodyPr>
          <a:lstStyle/>
          <a:p>
            <a:r>
              <a:rPr lang="de-AT" b="1" cap="none" dirty="0" err="1"/>
              <a:t>Product</a:t>
            </a:r>
            <a:r>
              <a:rPr lang="de-AT" b="1" cap="none" dirty="0"/>
              <a:t> gas </a:t>
            </a:r>
            <a:r>
              <a:rPr lang="de-AT" b="1" cap="none" dirty="0" err="1"/>
              <a:t>properties</a:t>
            </a:r>
            <a:r>
              <a:rPr lang="de-AT" b="1" cap="none" dirty="0"/>
              <a:t>, gas </a:t>
            </a:r>
            <a:r>
              <a:rPr lang="de-AT" b="1" cap="none" dirty="0" err="1"/>
              <a:t>cleaning</a:t>
            </a:r>
            <a:r>
              <a:rPr lang="de-AT" b="1" cap="none" dirty="0"/>
              <a:t> and </a:t>
            </a:r>
            <a:r>
              <a:rPr lang="de-AT" b="1" cap="none" dirty="0" err="1"/>
              <a:t>applications</a:t>
            </a:r>
            <a:endParaRPr lang="de-AT" cap="non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5EC597-FF06-4BC3-98AD-E70E432D4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66" y="2141010"/>
            <a:ext cx="12192000" cy="2976795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r>
              <a:rPr lang="de-DE" b="1" cap="none" dirty="0"/>
              <a:t>Technische Universität Wien</a:t>
            </a:r>
          </a:p>
          <a:p>
            <a:r>
              <a:rPr lang="en-US" cap="none" dirty="0"/>
              <a:t>Institute of Chemical, Environmental and Bioscience Engineering</a:t>
            </a:r>
          </a:p>
          <a:p>
            <a:r>
              <a:rPr lang="en-US" cap="none" dirty="0"/>
              <a:t>Research Unit of Fuel and Energy System Engineering</a:t>
            </a:r>
          </a:p>
          <a:p>
            <a:r>
              <a:rPr lang="en-US" cap="none" dirty="0"/>
              <a:t>Research Group for Industrial Plant Engineering and Application of Digital Methods</a:t>
            </a:r>
          </a:p>
          <a:p>
            <a:endParaRPr lang="de-DE" dirty="0"/>
          </a:p>
          <a:p>
            <a:r>
              <a:rPr lang="de-DE" cap="none" dirty="0"/>
              <a:t>DI Dr. Florian Benedikt</a:t>
            </a:r>
          </a:p>
          <a:p>
            <a:r>
              <a:rPr lang="de-DE" cap="none" dirty="0">
                <a:hlinkClick r:id="rId2"/>
              </a:rPr>
              <a:t>florian.benedikt@tuwien.ac.at</a:t>
            </a:r>
            <a:endParaRPr lang="de-DE" cap="none" dirty="0"/>
          </a:p>
          <a:p>
            <a:endParaRPr lang="de-DE" cap="non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3261B8C-9643-4E6D-8FB8-199F01862ED2}"/>
              </a:ext>
            </a:extLst>
          </p:cNvPr>
          <p:cNvSpPr/>
          <p:nvPr/>
        </p:nvSpPr>
        <p:spPr>
          <a:xfrm>
            <a:off x="673395" y="1765005"/>
            <a:ext cx="978196" cy="37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41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1B8EA-3D6F-41CF-B30C-7B810BD0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564" y="642798"/>
            <a:ext cx="9615236" cy="703860"/>
          </a:xfrm>
        </p:spPr>
        <p:txBody>
          <a:bodyPr/>
          <a:lstStyle/>
          <a:p>
            <a:r>
              <a:rPr lang="de-DE" cap="none" dirty="0"/>
              <a:t>Vision </a:t>
            </a:r>
            <a:r>
              <a:rPr lang="de-DE" cap="none" dirty="0" err="1"/>
              <a:t>of</a:t>
            </a:r>
            <a:r>
              <a:rPr lang="de-DE" cap="none" dirty="0"/>
              <a:t> </a:t>
            </a:r>
            <a:r>
              <a:rPr lang="de-DE" cap="none" dirty="0" err="1"/>
              <a:t>gasification</a:t>
            </a:r>
            <a:r>
              <a:rPr lang="de-DE" cap="none" dirty="0"/>
              <a:t> </a:t>
            </a:r>
            <a:r>
              <a:rPr lang="de-DE" cap="none" dirty="0" err="1"/>
              <a:t>technologies</a:t>
            </a:r>
            <a:endParaRPr lang="de-DE" cap="non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4A3113B-B0EB-4EA6-8846-3CEFBB4F05BF}"/>
              </a:ext>
            </a:extLst>
          </p:cNvPr>
          <p:cNvSpPr txBox="1">
            <a:spLocks/>
          </p:cNvSpPr>
          <p:nvPr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0A0A75-BCDE-4E4C-9DD3-B9BCC67C6A34}" type="slidenum">
              <a:rPr lang="de-AT" smtClean="0"/>
              <a:pPr/>
              <a:t>2</a:t>
            </a:fld>
            <a:endParaRPr lang="de-AT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E72C202-AD40-4D55-B17A-BE6C05D7A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909"/>
                    </a14:imgEffect>
                    <a14:imgEffect>
                      <a14:saturation sa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5866" y="2182337"/>
            <a:ext cx="1514230" cy="1140215"/>
          </a:xfrm>
          <a:prstGeom prst="rect">
            <a:avLst/>
          </a:prstGeom>
          <a:noFill/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08F22E6-7C6D-489F-B11F-6F955B16A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0590" y="2171932"/>
            <a:ext cx="1512168" cy="1135639"/>
          </a:xfrm>
          <a:prstGeom prst="rect">
            <a:avLst/>
          </a:prstGeom>
          <a:noFill/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6A4D3D6-7428-423D-8D79-E3C53D96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7427" y="2163536"/>
            <a:ext cx="1525379" cy="1144035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14C426-534E-4075-907D-B8BB92FB2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0089" y="2171932"/>
            <a:ext cx="1516207" cy="1135639"/>
          </a:xfrm>
          <a:prstGeom prst="rect">
            <a:avLst/>
          </a:prstGeom>
          <a:noFill/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6315662-5C81-498C-9919-24A1B0E0157E}"/>
              </a:ext>
            </a:extLst>
          </p:cNvPr>
          <p:cNvSpPr txBox="1"/>
          <p:nvPr/>
        </p:nvSpPr>
        <p:spPr>
          <a:xfrm>
            <a:off x="2422758" y="3314823"/>
            <a:ext cx="174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residuals from agriculture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ECCF28-2C4B-4D33-9A0D-D716CC1E2A15}"/>
              </a:ext>
            </a:extLst>
          </p:cNvPr>
          <p:cNvSpPr txBox="1"/>
          <p:nvPr/>
        </p:nvSpPr>
        <p:spPr>
          <a:xfrm>
            <a:off x="882882" y="332295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wood chips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7CF526F-94B1-42F6-A371-FCD1DE5E1F5C}"/>
              </a:ext>
            </a:extLst>
          </p:cNvPr>
          <p:cNvSpPr txBox="1"/>
          <p:nvPr/>
        </p:nvSpPr>
        <p:spPr>
          <a:xfrm>
            <a:off x="4208327" y="3322552"/>
            <a:ext cx="170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residuals from </a:t>
            </a:r>
          </a:p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industry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C3857AA-1B2B-4276-AD65-84A3AB5F6768}"/>
              </a:ext>
            </a:extLst>
          </p:cNvPr>
          <p:cNvSpPr txBox="1"/>
          <p:nvPr/>
        </p:nvSpPr>
        <p:spPr>
          <a:xfrm>
            <a:off x="5731804" y="3328678"/>
            <a:ext cx="200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residuals from municipalities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C22F5C1A-DD15-4189-9FF8-FC4FEE56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3937" y="2163536"/>
            <a:ext cx="1545354" cy="1159016"/>
          </a:xfrm>
          <a:prstGeom prst="rect">
            <a:avLst/>
          </a:prstGeom>
          <a:noFill/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B41B9B6-5F87-4F69-9CAF-AFFFAF9BEE56}"/>
              </a:ext>
            </a:extLst>
          </p:cNvPr>
          <p:cNvSpPr txBox="1"/>
          <p:nvPr/>
        </p:nvSpPr>
        <p:spPr>
          <a:xfrm>
            <a:off x="7484779" y="3318973"/>
            <a:ext cx="168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sewage sludge/</a:t>
            </a:r>
          </a:p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manure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0DBD4E1-FD54-4C7E-80D7-5DA17559BB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50" y="3992559"/>
            <a:ext cx="1514239" cy="113870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194380E-D9B9-4A4A-B9E6-5A69DF6479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06" y="3986344"/>
            <a:ext cx="1489321" cy="112145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E250CFD-A2A0-4CC0-87DB-1862C071F6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276" y="3986376"/>
            <a:ext cx="1456012" cy="112404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8AFDCE73-CAF4-4B4A-BA97-6DFB09C4C647}"/>
              </a:ext>
            </a:extLst>
          </p:cNvPr>
          <p:cNvSpPr txBox="1"/>
          <p:nvPr/>
        </p:nvSpPr>
        <p:spPr>
          <a:xfrm>
            <a:off x="1081105" y="5130146"/>
            <a:ext cx="1257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heat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52D98FE-9586-469C-AD7A-4B9C9BB06942}"/>
              </a:ext>
            </a:extLst>
          </p:cNvPr>
          <p:cNvSpPr txBox="1"/>
          <p:nvPr/>
        </p:nvSpPr>
        <p:spPr>
          <a:xfrm>
            <a:off x="2653390" y="5135730"/>
            <a:ext cx="1447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electricity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3C2A42C-FA5D-4DE6-865C-E0BF792866CD}"/>
              </a:ext>
            </a:extLst>
          </p:cNvPr>
          <p:cNvSpPr txBox="1"/>
          <p:nvPr/>
        </p:nvSpPr>
        <p:spPr>
          <a:xfrm>
            <a:off x="6062276" y="5130709"/>
            <a:ext cx="1464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synthetic natural gas (SNG)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D29E0DB-B117-4FFC-9454-032B38E41CD2}"/>
              </a:ext>
            </a:extLst>
          </p:cNvPr>
          <p:cNvSpPr txBox="1"/>
          <p:nvPr/>
        </p:nvSpPr>
        <p:spPr>
          <a:xfrm>
            <a:off x="4107437" y="5110315"/>
            <a:ext cx="1958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advanced  biofuels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2BC58CB-6622-4D1F-A500-4DE08BE3DA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764" y="3980390"/>
            <a:ext cx="1557373" cy="116803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36450C3B-10B6-4574-9C06-02825C674839}"/>
              </a:ext>
            </a:extLst>
          </p:cNvPr>
          <p:cNvSpPr txBox="1"/>
          <p:nvPr/>
        </p:nvSpPr>
        <p:spPr>
          <a:xfrm>
            <a:off x="7828073" y="5154004"/>
            <a:ext cx="1386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hydrogen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04EA1BE-623C-4A52-8577-9874CC69738F}"/>
              </a:ext>
            </a:extLst>
          </p:cNvPr>
          <p:cNvSpPr txBox="1"/>
          <p:nvPr/>
        </p:nvSpPr>
        <p:spPr>
          <a:xfrm>
            <a:off x="3773492" y="5580992"/>
            <a:ext cx="2578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B050"/>
                </a:solidFill>
                <a:latin typeface="IBM Plex Sans ExtraLight" panose="020B0303050203000203" pitchFamily="34" charset="0"/>
              </a:rPr>
              <a:t>into clean energy carriers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DE0373E-3A33-446D-82B8-3259BA9DE819}"/>
              </a:ext>
            </a:extLst>
          </p:cNvPr>
          <p:cNvSpPr txBox="1"/>
          <p:nvPr/>
        </p:nvSpPr>
        <p:spPr>
          <a:xfrm>
            <a:off x="9151906" y="3307571"/>
            <a:ext cx="202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CO</a:t>
            </a:r>
            <a:r>
              <a:rPr lang="en-US" sz="1050" b="1" i="1" dirty="0">
                <a:latin typeface="IBM Plex Sans ExtraLight" panose="020B0303050203000203" pitchFamily="34" charset="0"/>
              </a:rPr>
              <a:t>2 </a:t>
            </a:r>
            <a:r>
              <a:rPr lang="en-US" sz="1600" b="1" i="1" dirty="0">
                <a:latin typeface="IBM Plex Sans ExtraLight" panose="020B0303050203000203" pitchFamily="34" charset="0"/>
              </a:rPr>
              <a:t>as feedstock 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546C5213-70F7-4AB8-9F4B-56CDDF8A82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422" y="2174044"/>
            <a:ext cx="1642358" cy="1123018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6EF04779-C9A4-49F8-AA96-4F81AC09FE3D}"/>
              </a:ext>
            </a:extLst>
          </p:cNvPr>
          <p:cNvSpPr txBox="1"/>
          <p:nvPr/>
        </p:nvSpPr>
        <p:spPr>
          <a:xfrm>
            <a:off x="2466889" y="1716655"/>
            <a:ext cx="547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B050"/>
                </a:solidFill>
                <a:latin typeface="IBM Plex Sans ExtraLight" panose="020B0303050203000203" pitchFamily="34" charset="0"/>
              </a:rPr>
              <a:t>conversion of biogenic raw and residual materials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22" y="3986344"/>
            <a:ext cx="1609593" cy="111829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r="3883"/>
          <a:stretch/>
        </p:blipFill>
        <p:spPr>
          <a:xfrm>
            <a:off x="9375143" y="3986344"/>
            <a:ext cx="1517717" cy="114524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F3C2A42C-FA5D-4DE6-865C-E0BF792866CD}"/>
              </a:ext>
            </a:extLst>
          </p:cNvPr>
          <p:cNvSpPr txBox="1"/>
          <p:nvPr/>
        </p:nvSpPr>
        <p:spPr>
          <a:xfrm>
            <a:off x="9171753" y="5140146"/>
            <a:ext cx="192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latin typeface="IBM Plex Sans ExtraLight" panose="020B0303050203000203" pitchFamily="34" charset="0"/>
              </a:rPr>
              <a:t>platform chemicals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7EDFFA95-CEA5-4A2F-990B-4564912B38A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8427"/>
            <a:ext cx="900364" cy="892602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477A55FE-BD1C-438C-AFC9-938A37A18809}"/>
              </a:ext>
            </a:extLst>
          </p:cNvPr>
          <p:cNvSpPr txBox="1"/>
          <p:nvPr/>
        </p:nvSpPr>
        <p:spPr>
          <a:xfrm rot="16200000">
            <a:off x="-106829" y="2744954"/>
            <a:ext cx="146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B050"/>
                </a:solidFill>
                <a:latin typeface="IBM Plex Sans ExtraLight" panose="020B0303050203000203" pitchFamily="34" charset="0"/>
              </a:rPr>
              <a:t>resources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D1568CE-25FB-4E24-8DBD-6590281A4F2F}"/>
              </a:ext>
            </a:extLst>
          </p:cNvPr>
          <p:cNvSpPr txBox="1"/>
          <p:nvPr/>
        </p:nvSpPr>
        <p:spPr>
          <a:xfrm rot="16200000">
            <a:off x="-106829" y="4398252"/>
            <a:ext cx="146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B050"/>
                </a:solidFill>
                <a:latin typeface="IBM Plex Sans ExtraLight" panose="020B0303050203000203" pitchFamily="34" charset="0"/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902461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6DF1B-AFD5-4845-8264-BDBB9F3F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cap="none" dirty="0"/>
              <a:t>Dual </a:t>
            </a:r>
            <a:r>
              <a:rPr lang="de-DE" cap="none" dirty="0" err="1"/>
              <a:t>fluidized</a:t>
            </a:r>
            <a:r>
              <a:rPr lang="de-DE" cap="none" dirty="0"/>
              <a:t> </a:t>
            </a:r>
            <a:r>
              <a:rPr lang="de-DE" cap="none" dirty="0" err="1"/>
              <a:t>bed</a:t>
            </a:r>
            <a:r>
              <a:rPr lang="de-DE" cap="none" dirty="0"/>
              <a:t> (DFB) </a:t>
            </a:r>
            <a:r>
              <a:rPr lang="de-DE" cap="none" dirty="0" err="1"/>
              <a:t>steam</a:t>
            </a:r>
            <a:r>
              <a:rPr lang="de-DE" cap="none" dirty="0"/>
              <a:t> </a:t>
            </a:r>
            <a:r>
              <a:rPr lang="de-DE" cap="none" dirty="0" err="1"/>
              <a:t>gasification</a:t>
            </a:r>
            <a:r>
              <a:rPr lang="de-DE" cap="none" dirty="0"/>
              <a:t>:</a:t>
            </a:r>
            <a:br>
              <a:rPr lang="de-DE" cap="none" dirty="0"/>
            </a:br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cleaning</a:t>
            </a:r>
            <a:r>
              <a:rPr lang="de-DE" cap="none" dirty="0"/>
              <a:t> and </a:t>
            </a:r>
            <a:r>
              <a:rPr lang="de-DE" cap="none" dirty="0" err="1"/>
              <a:t>selected</a:t>
            </a:r>
            <a:r>
              <a:rPr lang="de-DE" cap="none" dirty="0"/>
              <a:t> </a:t>
            </a:r>
            <a:r>
              <a:rPr lang="de-DE" cap="none" dirty="0" err="1"/>
              <a:t>applications</a:t>
            </a:r>
            <a:endParaRPr lang="de-DE" cap="non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ACEDE518-9E7F-4D56-9503-0A5C094E4E01}"/>
              </a:ext>
            </a:extLst>
          </p:cNvPr>
          <p:cNvSpPr txBox="1">
            <a:spLocks/>
          </p:cNvSpPr>
          <p:nvPr/>
        </p:nvSpPr>
        <p:spPr>
          <a:xfrm>
            <a:off x="5821378" y="6220962"/>
            <a:ext cx="5532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b="1" kern="1200">
                <a:solidFill>
                  <a:srgbClr val="2E74B5"/>
                </a:solidFill>
                <a:latin typeface="IBM Plex Sans ExtraLight" panose="020B03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0A0A75-BCDE-4E4C-9DD3-B9BCC67C6A34}" type="slidenum">
              <a:rPr lang="de-AT" smtClean="0"/>
              <a:pPr/>
              <a:t>3</a:t>
            </a:fld>
            <a:endParaRPr lang="de-AT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5C2DBE4D-AB1B-473B-9892-582DE9D6D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13" y="1508670"/>
            <a:ext cx="7982129" cy="45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6F9F4-85FC-464D-9937-4953C9CDD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properties</a:t>
            </a:r>
            <a:r>
              <a:rPr lang="de-DE" cap="none" dirty="0"/>
              <a:t>: </a:t>
            </a:r>
            <a:r>
              <a:rPr lang="de-DE" cap="none" dirty="0" err="1"/>
              <a:t>main</a:t>
            </a:r>
            <a:r>
              <a:rPr lang="de-DE" cap="none" dirty="0"/>
              <a:t> gas </a:t>
            </a:r>
            <a:r>
              <a:rPr lang="de-DE" cap="none" dirty="0" err="1"/>
              <a:t>composition</a:t>
            </a:r>
            <a:endParaRPr lang="de-DE" cap="non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8317FC-FE00-47E4-883A-78D4710061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cap="none" dirty="0"/>
              <a:t>Main gas </a:t>
            </a:r>
            <a:r>
              <a:rPr lang="de-DE" b="1" cap="none" dirty="0" err="1"/>
              <a:t>composition</a:t>
            </a:r>
            <a:endParaRPr lang="de-DE" b="1" cap="none" dirty="0"/>
          </a:p>
          <a:p>
            <a:r>
              <a:rPr lang="de-DE" cap="none" dirty="0"/>
              <a:t>H</a:t>
            </a:r>
            <a:r>
              <a:rPr lang="de-DE" cap="none" baseline="-25000" dirty="0"/>
              <a:t>2</a:t>
            </a:r>
          </a:p>
          <a:p>
            <a:r>
              <a:rPr lang="de-DE" cap="none" dirty="0"/>
              <a:t>CO</a:t>
            </a:r>
          </a:p>
          <a:p>
            <a:r>
              <a:rPr lang="de-DE" cap="none" dirty="0"/>
              <a:t>CO</a:t>
            </a:r>
            <a:r>
              <a:rPr lang="de-DE" cap="none" baseline="-25000" dirty="0"/>
              <a:t>2</a:t>
            </a:r>
          </a:p>
          <a:p>
            <a:r>
              <a:rPr lang="de-DE" cap="none" dirty="0"/>
              <a:t>CH</a:t>
            </a:r>
            <a:r>
              <a:rPr lang="de-DE" cap="none" baseline="-25000" dirty="0"/>
              <a:t>4</a:t>
            </a:r>
          </a:p>
          <a:p>
            <a:r>
              <a:rPr lang="de-DE" cap="none" dirty="0"/>
              <a:t>N</a:t>
            </a:r>
            <a:r>
              <a:rPr lang="de-DE" cap="none" baseline="-25000" dirty="0"/>
              <a:t>2</a:t>
            </a:r>
          </a:p>
          <a:p>
            <a:r>
              <a:rPr lang="de-DE" cap="none" dirty="0"/>
              <a:t>H</a:t>
            </a:r>
            <a:r>
              <a:rPr lang="de-DE" cap="none" baseline="-25000" dirty="0"/>
              <a:t>2</a:t>
            </a:r>
            <a:r>
              <a:rPr lang="de-DE" cap="none" dirty="0"/>
              <a:t>O</a:t>
            </a:r>
          </a:p>
          <a:p>
            <a:endParaRPr lang="de-DE" cap="none" dirty="0"/>
          </a:p>
          <a:p>
            <a:r>
              <a:rPr lang="de-DE" cap="none" dirty="0" err="1"/>
              <a:t>Resulting</a:t>
            </a:r>
            <a:r>
              <a:rPr lang="de-DE" cap="none" dirty="0"/>
              <a:t> 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cap="none" dirty="0"/>
              <a:t>H</a:t>
            </a:r>
            <a:r>
              <a:rPr lang="de-DE" cap="none" baseline="-25000" dirty="0"/>
              <a:t>2</a:t>
            </a:r>
            <a:r>
              <a:rPr lang="de-DE" cap="none" dirty="0"/>
              <a:t>/CO – </a:t>
            </a:r>
            <a:r>
              <a:rPr lang="de-DE" cap="none" dirty="0" err="1"/>
              <a:t>ratio</a:t>
            </a:r>
            <a:r>
              <a:rPr lang="de-DE" cap="none" dirty="0"/>
              <a:t>: </a:t>
            </a:r>
          </a:p>
          <a:p>
            <a:r>
              <a:rPr lang="de-DE" cap="none" dirty="0"/>
              <a:t>       </a:t>
            </a:r>
            <a:r>
              <a:rPr lang="de-DE" cap="none" dirty="0" err="1"/>
              <a:t>important</a:t>
            </a:r>
            <a:r>
              <a:rPr lang="de-DE" cap="none" dirty="0"/>
              <a:t> </a:t>
            </a:r>
            <a:r>
              <a:rPr lang="de-DE" cap="none" dirty="0" err="1"/>
              <a:t>for</a:t>
            </a:r>
            <a:r>
              <a:rPr lang="de-DE" cap="none" dirty="0"/>
              <a:t> </a:t>
            </a:r>
            <a:r>
              <a:rPr lang="de-DE" cap="none" dirty="0" err="1"/>
              <a:t>synthesis</a:t>
            </a:r>
            <a:r>
              <a:rPr lang="de-DE" cap="none" dirty="0"/>
              <a:t> </a:t>
            </a:r>
            <a:r>
              <a:rPr lang="de-DE" cap="none" dirty="0" err="1"/>
              <a:t>applications</a:t>
            </a:r>
            <a:endParaRPr lang="de-DE" cap="none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cap="none" dirty="0" err="1"/>
              <a:t>Heating</a:t>
            </a:r>
            <a:r>
              <a:rPr lang="de-DE" cap="none" dirty="0"/>
              <a:t> </a:t>
            </a:r>
            <a:r>
              <a:rPr lang="de-DE" cap="none" dirty="0" err="1"/>
              <a:t>value</a:t>
            </a:r>
            <a:r>
              <a:rPr lang="de-DE" cap="none" dirty="0"/>
              <a:t> (CH</a:t>
            </a:r>
            <a:r>
              <a:rPr lang="de-DE" cap="none" baseline="-25000" dirty="0"/>
              <a:t>4</a:t>
            </a:r>
            <a:r>
              <a:rPr lang="de-DE" cap="none" dirty="0"/>
              <a:t> ~ 36 MJ/Nm³, CO ~ 12.6 MJ/Nm³, H</a:t>
            </a:r>
            <a:r>
              <a:rPr lang="de-DE" cap="none" baseline="-25000" dirty="0"/>
              <a:t>2</a:t>
            </a:r>
            <a:r>
              <a:rPr lang="de-DE" cap="none" dirty="0"/>
              <a:t> ~ 10.8 MJ/Nm³)</a:t>
            </a:r>
          </a:p>
          <a:p>
            <a:endParaRPr lang="de-DE" cap="none" dirty="0"/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770EE995-A35C-49D3-83B4-7842C804D0A3}"/>
              </a:ext>
            </a:extLst>
          </p:cNvPr>
          <p:cNvSpPr/>
          <p:nvPr/>
        </p:nvSpPr>
        <p:spPr>
          <a:xfrm>
            <a:off x="1482437" y="2121423"/>
            <a:ext cx="484909" cy="2092036"/>
          </a:xfrm>
          <a:prstGeom prst="righ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6B1254-D374-4243-AB60-BCF6CCF51A8B}"/>
              </a:ext>
            </a:extLst>
          </p:cNvPr>
          <p:cNvSpPr txBox="1"/>
          <p:nvPr/>
        </p:nvSpPr>
        <p:spPr>
          <a:xfrm>
            <a:off x="2006443" y="2355595"/>
            <a:ext cx="4331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mainly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 </a:t>
            </a: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depending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gasification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 </a:t>
            </a: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agent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 (H</a:t>
            </a:r>
            <a:r>
              <a:rPr lang="de-DE" sz="2000" baseline="-25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2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O, </a:t>
            </a: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air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, CO</a:t>
            </a:r>
            <a:r>
              <a:rPr lang="de-DE" sz="2000" baseline="-25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2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,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reactor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 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operation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 </a:t>
            </a: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parameters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 (</a:t>
            </a: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temperature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, </a:t>
            </a: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pressure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, </a:t>
            </a: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bed</a:t>
            </a:r>
            <a:r>
              <a:rPr lang="de-DE" sz="2000" dirty="0">
                <a:solidFill>
                  <a:srgbClr val="2E74B5"/>
                </a:solidFill>
                <a:latin typeface="IBM Plex Sans ExtraLight" panose="020B0303050203000203" pitchFamily="34" charset="0"/>
              </a:rPr>
              <a:t> material…)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err="1">
                <a:solidFill>
                  <a:srgbClr val="2E74B5"/>
                </a:solidFill>
                <a:latin typeface="IBM Plex Sans ExtraLight" panose="020B0303050203000203" pitchFamily="34" charset="0"/>
              </a:rPr>
              <a:t>feedstock</a:t>
            </a:r>
            <a:endParaRPr lang="de-DE" sz="2000" dirty="0">
              <a:solidFill>
                <a:srgbClr val="2E74B5"/>
              </a:solidFill>
              <a:latin typeface="IBM Plex Sans ExtraLight" panose="020B0303050203000203" pitchFamily="34" charset="0"/>
            </a:endParaRP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B16C3A8C-7C0F-4A7C-883E-08E4EB704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249536"/>
              </p:ext>
            </p:extLst>
          </p:nvPr>
        </p:nvGraphicFramePr>
        <p:xfrm>
          <a:off x="6664037" y="1578794"/>
          <a:ext cx="4792896" cy="32948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206">
                  <a:extLst>
                    <a:ext uri="{9D8B030D-6E8A-4147-A177-3AD203B41FA5}">
                      <a16:colId xmlns:a16="http://schemas.microsoft.com/office/drawing/2014/main" val="2565276961"/>
                    </a:ext>
                  </a:extLst>
                </a:gridCol>
                <a:gridCol w="966952">
                  <a:extLst>
                    <a:ext uri="{9D8B030D-6E8A-4147-A177-3AD203B41FA5}">
                      <a16:colId xmlns:a16="http://schemas.microsoft.com/office/drawing/2014/main" val="26826895"/>
                    </a:ext>
                  </a:extLst>
                </a:gridCol>
                <a:gridCol w="1360501">
                  <a:extLst>
                    <a:ext uri="{9D8B030D-6E8A-4147-A177-3AD203B41FA5}">
                      <a16:colId xmlns:a16="http://schemas.microsoft.com/office/drawing/2014/main" val="2215158427"/>
                    </a:ext>
                  </a:extLst>
                </a:gridCol>
                <a:gridCol w="1480237">
                  <a:extLst>
                    <a:ext uri="{9D8B030D-6E8A-4147-A177-3AD203B41FA5}">
                      <a16:colId xmlns:a16="http://schemas.microsoft.com/office/drawing/2014/main" val="1521563615"/>
                    </a:ext>
                  </a:extLst>
                </a:gridCol>
              </a:tblGrid>
              <a:tr h="67042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 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 Unit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Air </a:t>
                      </a:r>
                      <a:r>
                        <a:rPr lang="de-AT" sz="2000" dirty="0" err="1">
                          <a:effectLst/>
                        </a:rPr>
                        <a:t>gasification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Steam </a:t>
                      </a:r>
                      <a:r>
                        <a:rPr lang="de-AT" sz="2000" dirty="0" err="1">
                          <a:effectLst/>
                        </a:rPr>
                        <a:t>gasification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63289"/>
                  </a:ext>
                </a:extLst>
              </a:tr>
              <a:tr h="689766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de-AT" sz="2000" dirty="0" err="1">
                          <a:effectLst/>
                        </a:rPr>
                        <a:t>Calorific</a:t>
                      </a:r>
                      <a:r>
                        <a:rPr lang="de-AT" sz="2000" dirty="0">
                          <a:effectLst/>
                        </a:rPr>
                        <a:t> </a:t>
                      </a:r>
                      <a:r>
                        <a:rPr lang="de-AT" sz="2000" dirty="0" err="1">
                          <a:effectLst/>
                        </a:rPr>
                        <a:t>value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MJ/m</a:t>
                      </a:r>
                      <a:r>
                        <a:rPr lang="en-GB" sz="2000" baseline="30000" dirty="0">
                          <a:effectLst/>
                        </a:rPr>
                        <a:t>3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4 - 6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12 - 14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224448"/>
                  </a:ext>
                </a:extLst>
              </a:tr>
              <a:tr h="38694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effectLst/>
                        </a:rPr>
                        <a:t>H</a:t>
                      </a:r>
                      <a:r>
                        <a:rPr lang="en-GB" sz="2000" baseline="-25000" dirty="0">
                          <a:effectLst/>
                        </a:rPr>
                        <a:t>2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vol.%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11- 16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35 - 40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479141"/>
                  </a:ext>
                </a:extLst>
              </a:tr>
              <a:tr h="38694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CO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vol.%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13 - 18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25 - 30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372113"/>
                  </a:ext>
                </a:extLst>
              </a:tr>
              <a:tr h="38694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CO</a:t>
                      </a:r>
                      <a:r>
                        <a:rPr lang="en-GB" sz="2000" baseline="-25000">
                          <a:effectLst/>
                        </a:rPr>
                        <a:t>2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vol.%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12 - 16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20 - 25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888749"/>
                  </a:ext>
                </a:extLst>
              </a:tr>
              <a:tr h="38694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CH</a:t>
                      </a:r>
                      <a:r>
                        <a:rPr lang="en-GB" sz="2000" baseline="-25000">
                          <a:effectLst/>
                        </a:rPr>
                        <a:t>4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vol.%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3 - 6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9 -11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122131"/>
                  </a:ext>
                </a:extLst>
              </a:tr>
              <a:tr h="38694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N</a:t>
                      </a:r>
                      <a:r>
                        <a:rPr lang="en-GB" sz="2000" baseline="-25000">
                          <a:effectLst/>
                        </a:rPr>
                        <a:t>2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vol.</a:t>
                      </a:r>
                      <a:r>
                        <a:rPr lang="de-AT" sz="2000" dirty="0">
                          <a:effectLst/>
                        </a:rPr>
                        <a:t>%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AT" sz="2000">
                          <a:effectLst/>
                        </a:rPr>
                        <a:t>45 - 60</a:t>
                      </a:r>
                      <a:endParaRPr lang="de-DE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&lt;1</a:t>
                      </a:r>
                      <a:endParaRPr lang="de-DE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8081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36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FD31A-E90D-4783-ADCD-7CE1D5AE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cap="none" dirty="0"/>
              <a:t>DFB </a:t>
            </a:r>
            <a:r>
              <a:rPr lang="de-DE" cap="none" dirty="0" err="1"/>
              <a:t>steam</a:t>
            </a:r>
            <a:r>
              <a:rPr lang="de-DE" cap="none" dirty="0"/>
              <a:t> </a:t>
            </a:r>
            <a:r>
              <a:rPr lang="de-DE" cap="none" dirty="0" err="1"/>
              <a:t>gasification</a:t>
            </a:r>
            <a:br>
              <a:rPr lang="de-DE" cap="none" dirty="0"/>
            </a:br>
            <a:r>
              <a:rPr lang="de-DE" cap="none" dirty="0" err="1"/>
              <a:t>main</a:t>
            </a:r>
            <a:r>
              <a:rPr lang="de-DE" cap="none" dirty="0"/>
              <a:t> </a:t>
            </a:r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composition</a:t>
            </a:r>
            <a:r>
              <a:rPr lang="de-DE" cap="none" dirty="0"/>
              <a:t> </a:t>
            </a:r>
            <a:r>
              <a:rPr lang="de-DE" cap="none" dirty="0" err="1"/>
              <a:t>from</a:t>
            </a:r>
            <a:r>
              <a:rPr lang="de-DE" cap="none" dirty="0"/>
              <a:t> </a:t>
            </a:r>
            <a:r>
              <a:rPr lang="de-DE" cap="none" dirty="0" err="1"/>
              <a:t>biogenic</a:t>
            </a:r>
            <a:r>
              <a:rPr lang="de-DE" cap="none" dirty="0"/>
              <a:t> </a:t>
            </a:r>
            <a:r>
              <a:rPr lang="de-DE" cap="none" dirty="0" err="1"/>
              <a:t>feedstock</a:t>
            </a:r>
            <a:endParaRPr lang="de-DE" cap="non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0812D4-BE88-4A52-BB24-0E252B001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228" y="1411230"/>
            <a:ext cx="8245917" cy="471137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15FBE06-6C30-447F-B732-E6A6A2677D0E}"/>
              </a:ext>
            </a:extLst>
          </p:cNvPr>
          <p:cNvSpPr/>
          <p:nvPr/>
        </p:nvSpPr>
        <p:spPr>
          <a:xfrm>
            <a:off x="472131" y="6215202"/>
            <a:ext cx="10594109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Schmid, J.C., Benedikt, F., Fuchs, J., Mauerhofer, A.M., Müller, S., Hofbauer H., 2019, "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Syngas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biorefineries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from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thermochemical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gasification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of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lignocellulosic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fuels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residues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- 5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years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’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experience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with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advanced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dual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fluidized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gasifier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design".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Biomass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Conversion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Biorefinery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954472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6F9F4-85FC-464D-9937-4953C9CDD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properties</a:t>
            </a:r>
            <a:r>
              <a:rPr lang="de-DE" cap="none" dirty="0"/>
              <a:t>: </a:t>
            </a:r>
            <a:r>
              <a:rPr lang="de-DE" cap="none" dirty="0" err="1"/>
              <a:t>impurities</a:t>
            </a:r>
            <a:endParaRPr lang="de-DE" cap="non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E816B2-C33D-4836-BD39-05844E941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63864"/>
            <a:ext cx="10236200" cy="4351338"/>
          </a:xfrm>
        </p:spPr>
        <p:txBody>
          <a:bodyPr>
            <a:normAutofit fontScale="92500" lnSpcReduction="20000"/>
          </a:bodyPr>
          <a:lstStyle/>
          <a:p>
            <a:r>
              <a:rPr lang="de-DE" b="1" cap="none" dirty="0" err="1"/>
              <a:t>Impurities</a:t>
            </a:r>
            <a:endParaRPr lang="de-DE" b="1" cap="none" dirty="0"/>
          </a:p>
          <a:p>
            <a:r>
              <a:rPr lang="de-DE" cap="none" dirty="0" err="1"/>
              <a:t>Particulate</a:t>
            </a:r>
            <a:r>
              <a:rPr lang="de-DE" cap="none" dirty="0"/>
              <a:t> matter (</a:t>
            </a:r>
            <a:r>
              <a:rPr lang="de-DE" cap="none" dirty="0" err="1"/>
              <a:t>fly</a:t>
            </a:r>
            <a:r>
              <a:rPr lang="de-DE" cap="none" dirty="0"/>
              <a:t> </a:t>
            </a:r>
            <a:r>
              <a:rPr lang="de-DE" cap="none" dirty="0" err="1"/>
              <a:t>dust</a:t>
            </a:r>
            <a:r>
              <a:rPr lang="de-DE" cap="none" dirty="0"/>
              <a:t>/ash, </a:t>
            </a:r>
            <a:r>
              <a:rPr lang="de-DE" cap="none" dirty="0" err="1"/>
              <a:t>fly</a:t>
            </a:r>
            <a:r>
              <a:rPr lang="de-DE" cap="none" dirty="0"/>
              <a:t> </a:t>
            </a:r>
            <a:r>
              <a:rPr lang="de-DE" cap="none" dirty="0" err="1"/>
              <a:t>char</a:t>
            </a:r>
            <a:r>
              <a:rPr lang="de-DE" cap="none" dirty="0"/>
              <a:t>)</a:t>
            </a:r>
          </a:p>
          <a:p>
            <a:r>
              <a:rPr lang="de-DE" cap="none" dirty="0" err="1"/>
              <a:t>Tar</a:t>
            </a:r>
            <a:r>
              <a:rPr lang="de-DE" cap="none" dirty="0"/>
              <a:t> </a:t>
            </a:r>
            <a:r>
              <a:rPr lang="en-US" cap="none" dirty="0"/>
              <a:t>“hydrocarbons with molecular weight higher than benzene” </a:t>
            </a:r>
          </a:p>
          <a:p>
            <a:r>
              <a:rPr lang="de-DE" cap="none" dirty="0"/>
              <a:t>Sulfur </a:t>
            </a:r>
            <a:r>
              <a:rPr lang="de-DE" cap="none" dirty="0" err="1"/>
              <a:t>compounds</a:t>
            </a:r>
            <a:r>
              <a:rPr lang="de-DE" cap="none" dirty="0"/>
              <a:t> (H</a:t>
            </a:r>
            <a:r>
              <a:rPr lang="de-DE" cap="none" baseline="-25000" dirty="0"/>
              <a:t>2</a:t>
            </a:r>
            <a:r>
              <a:rPr lang="de-DE" cap="none" dirty="0"/>
              <a:t>S, COS, …)</a:t>
            </a:r>
          </a:p>
          <a:p>
            <a:r>
              <a:rPr lang="de-DE" cap="none" dirty="0"/>
              <a:t>Nitrogen </a:t>
            </a:r>
            <a:r>
              <a:rPr lang="de-DE" cap="none" dirty="0" err="1"/>
              <a:t>compounds</a:t>
            </a:r>
            <a:r>
              <a:rPr lang="de-DE" cap="none" dirty="0"/>
              <a:t> (NH</a:t>
            </a:r>
            <a:r>
              <a:rPr lang="de-DE" cap="none" baseline="-25000" dirty="0"/>
              <a:t>3</a:t>
            </a:r>
            <a:r>
              <a:rPr lang="de-DE" cap="none" dirty="0"/>
              <a:t>, HCN, …)</a:t>
            </a:r>
          </a:p>
          <a:p>
            <a:r>
              <a:rPr lang="de-DE" cap="none" dirty="0"/>
              <a:t>Alkali </a:t>
            </a:r>
            <a:r>
              <a:rPr lang="de-DE" cap="none" dirty="0" err="1"/>
              <a:t>compounds</a:t>
            </a:r>
            <a:endParaRPr lang="de-DE" cap="none" dirty="0"/>
          </a:p>
          <a:p>
            <a:r>
              <a:rPr lang="de-DE" cap="none" dirty="0"/>
              <a:t>Halides (HCl, …)</a:t>
            </a:r>
          </a:p>
          <a:p>
            <a:endParaRPr lang="de-DE" cap="none" dirty="0"/>
          </a:p>
          <a:p>
            <a:endParaRPr lang="de-DE" cap="none" dirty="0"/>
          </a:p>
          <a:p>
            <a:r>
              <a:rPr lang="de-DE" cap="none" dirty="0" err="1"/>
              <a:t>Resulting</a:t>
            </a:r>
            <a:r>
              <a:rPr lang="de-DE" cap="none" dirty="0"/>
              <a:t> 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cap="none" dirty="0"/>
              <a:t>Erosion, </a:t>
            </a:r>
            <a:r>
              <a:rPr lang="de-DE" cap="none" dirty="0" err="1"/>
              <a:t>corrosion</a:t>
            </a:r>
            <a:r>
              <a:rPr lang="de-DE" cap="none" dirty="0"/>
              <a:t> </a:t>
            </a:r>
            <a:r>
              <a:rPr lang="de-DE" cap="none" dirty="0" err="1"/>
              <a:t>or</a:t>
            </a:r>
            <a:r>
              <a:rPr lang="de-DE" cap="none" dirty="0"/>
              <a:t> </a:t>
            </a:r>
            <a:r>
              <a:rPr lang="de-DE" cap="none" dirty="0" err="1"/>
              <a:t>deposits</a:t>
            </a:r>
            <a:r>
              <a:rPr lang="de-DE" cap="none" dirty="0"/>
              <a:t> in </a:t>
            </a:r>
            <a:r>
              <a:rPr lang="de-DE" cap="none" dirty="0" err="1"/>
              <a:t>downstream</a:t>
            </a:r>
            <a:r>
              <a:rPr lang="de-DE" cap="none" dirty="0"/>
              <a:t> plant </a:t>
            </a:r>
            <a:r>
              <a:rPr lang="de-DE" cap="none" dirty="0" err="1"/>
              <a:t>components</a:t>
            </a:r>
            <a:endParaRPr lang="de-DE" cap="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cap="none" dirty="0"/>
              <a:t>Gas </a:t>
            </a:r>
            <a:r>
              <a:rPr lang="de-DE" cap="none" dirty="0" err="1"/>
              <a:t>cleaning</a:t>
            </a:r>
            <a:r>
              <a:rPr lang="de-DE" cap="none" dirty="0"/>
              <a:t> due </a:t>
            </a:r>
            <a:r>
              <a:rPr lang="de-DE" cap="none" dirty="0" err="1"/>
              <a:t>to</a:t>
            </a:r>
            <a:r>
              <a:rPr lang="de-DE" cap="none" dirty="0"/>
              <a:t> </a:t>
            </a:r>
            <a:r>
              <a:rPr lang="de-DE" cap="none" dirty="0" err="1"/>
              <a:t>compliance</a:t>
            </a:r>
            <a:r>
              <a:rPr lang="de-DE" cap="none" dirty="0"/>
              <a:t> </a:t>
            </a:r>
            <a:r>
              <a:rPr lang="de-DE" cap="none" dirty="0" err="1"/>
              <a:t>with</a:t>
            </a:r>
            <a:r>
              <a:rPr lang="de-DE" cap="none" dirty="0"/>
              <a:t> </a:t>
            </a:r>
            <a:r>
              <a:rPr lang="de-DE" cap="none" dirty="0" err="1"/>
              <a:t>emission</a:t>
            </a:r>
            <a:r>
              <a:rPr lang="de-DE" cap="none" dirty="0"/>
              <a:t> </a:t>
            </a:r>
            <a:r>
              <a:rPr lang="de-DE" cap="none" dirty="0" err="1"/>
              <a:t>limits</a:t>
            </a:r>
            <a:r>
              <a:rPr lang="de-DE" cap="none" dirty="0"/>
              <a:t> </a:t>
            </a:r>
            <a:r>
              <a:rPr lang="de-DE" cap="none" dirty="0" err="1"/>
              <a:t>or</a:t>
            </a:r>
            <a:r>
              <a:rPr lang="de-DE" cap="none" dirty="0"/>
              <a:t> </a:t>
            </a:r>
            <a:r>
              <a:rPr lang="de-DE" cap="none" dirty="0" err="1"/>
              <a:t>limits</a:t>
            </a:r>
            <a:r>
              <a:rPr lang="de-DE" cap="none" dirty="0"/>
              <a:t> </a:t>
            </a:r>
            <a:r>
              <a:rPr lang="de-DE" cap="none" dirty="0" err="1"/>
              <a:t>for</a:t>
            </a:r>
            <a:r>
              <a:rPr lang="de-DE" cap="none" dirty="0"/>
              <a:t> </a:t>
            </a:r>
            <a:r>
              <a:rPr lang="de-DE" cap="none" dirty="0" err="1"/>
              <a:t>downstream</a:t>
            </a:r>
            <a:r>
              <a:rPr lang="de-DE" cap="none" dirty="0"/>
              <a:t> </a:t>
            </a:r>
            <a:r>
              <a:rPr lang="de-DE" cap="none" dirty="0" err="1"/>
              <a:t>equipment</a:t>
            </a:r>
            <a:r>
              <a:rPr lang="de-DE" cap="none" dirty="0"/>
              <a:t> (</a:t>
            </a:r>
            <a:r>
              <a:rPr lang="de-DE" cap="none" dirty="0" err="1"/>
              <a:t>catalyst</a:t>
            </a:r>
            <a:r>
              <a:rPr lang="de-DE" cap="none" dirty="0"/>
              <a:t> </a:t>
            </a:r>
            <a:r>
              <a:rPr lang="de-DE" cap="none" dirty="0" err="1"/>
              <a:t>poisoning</a:t>
            </a:r>
            <a:r>
              <a:rPr lang="de-DE" cap="none" dirty="0"/>
              <a:t>) </a:t>
            </a:r>
            <a:r>
              <a:rPr lang="de-DE" cap="none" dirty="0" err="1"/>
              <a:t>or</a:t>
            </a:r>
            <a:r>
              <a:rPr lang="de-DE" cap="none" dirty="0"/>
              <a:t> </a:t>
            </a:r>
            <a:r>
              <a:rPr lang="de-DE" cap="none" dirty="0" err="1"/>
              <a:t>limits</a:t>
            </a:r>
            <a:r>
              <a:rPr lang="de-DE" cap="none" dirty="0"/>
              <a:t> </a:t>
            </a:r>
            <a:r>
              <a:rPr lang="de-DE" cap="none" dirty="0" err="1"/>
              <a:t>for</a:t>
            </a:r>
            <a:r>
              <a:rPr lang="de-DE" cap="none" dirty="0"/>
              <a:t> end-users (</a:t>
            </a:r>
            <a:r>
              <a:rPr lang="de-DE" cap="none" dirty="0" err="1"/>
              <a:t>grid</a:t>
            </a:r>
            <a:r>
              <a:rPr lang="de-DE" cap="none" dirty="0"/>
              <a:t> </a:t>
            </a:r>
            <a:r>
              <a:rPr lang="de-DE" cap="none" dirty="0" err="1"/>
              <a:t>feed</a:t>
            </a:r>
            <a:r>
              <a:rPr lang="de-DE" cap="none" dirty="0"/>
              <a:t>-in, </a:t>
            </a:r>
            <a:r>
              <a:rPr lang="de-DE" cap="none" dirty="0" err="1"/>
              <a:t>fuel</a:t>
            </a:r>
            <a:r>
              <a:rPr lang="de-DE" cap="none" dirty="0"/>
              <a:t> </a:t>
            </a:r>
            <a:r>
              <a:rPr lang="de-DE" cap="none" dirty="0" err="1"/>
              <a:t>cells</a:t>
            </a:r>
            <a:r>
              <a:rPr lang="de-DE" cap="none" dirty="0"/>
              <a:t>, </a:t>
            </a:r>
            <a:r>
              <a:rPr lang="de-DE" cap="none" dirty="0" err="1"/>
              <a:t>engines</a:t>
            </a:r>
            <a:r>
              <a:rPr lang="de-DE" cap="none" dirty="0"/>
              <a:t>, …)</a:t>
            </a:r>
          </a:p>
          <a:p>
            <a:endParaRPr lang="de-DE" cap="non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3B8959-6B97-4477-A096-1E866E6A7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560" y="546537"/>
            <a:ext cx="2117271" cy="465082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D79EB02-3D85-4F23-A8D6-EA8E12A8DD3D}"/>
              </a:ext>
            </a:extLst>
          </p:cNvPr>
          <p:cNvSpPr/>
          <p:nvPr/>
        </p:nvSpPr>
        <p:spPr>
          <a:xfrm>
            <a:off x="472131" y="6215202"/>
            <a:ext cx="10594109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Schmid, J.C., Benedikt, F., Fuchs, J., Mauerhofer, A.M., Müller, S., Hofbauer H., 2019, "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Syngas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biorefineries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from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thermochemical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gasification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of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lignocellulosic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fuels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residues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- 5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years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’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experience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with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advanced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dual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fluidized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gasifier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design".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Biomass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Conversion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Biorefinery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734321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FD31A-E90D-4783-ADCD-7CE1D5AE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cap="none" dirty="0"/>
              <a:t>DFB </a:t>
            </a:r>
            <a:r>
              <a:rPr lang="de-DE" cap="none" dirty="0" err="1"/>
              <a:t>steam</a:t>
            </a:r>
            <a:r>
              <a:rPr lang="de-DE" cap="none" dirty="0"/>
              <a:t> </a:t>
            </a:r>
            <a:r>
              <a:rPr lang="de-DE" cap="none" dirty="0" err="1"/>
              <a:t>gasification</a:t>
            </a:r>
            <a:br>
              <a:rPr lang="de-DE" cap="none" dirty="0"/>
            </a:br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impurities</a:t>
            </a:r>
            <a:r>
              <a:rPr lang="de-DE" cap="none" dirty="0"/>
              <a:t> (</a:t>
            </a:r>
            <a:r>
              <a:rPr lang="de-DE" cap="none" dirty="0" err="1"/>
              <a:t>tar</a:t>
            </a:r>
            <a:r>
              <a:rPr lang="de-DE" cap="none" dirty="0"/>
              <a:t>) </a:t>
            </a:r>
            <a:r>
              <a:rPr lang="de-DE" cap="none" dirty="0" err="1"/>
              <a:t>from</a:t>
            </a:r>
            <a:r>
              <a:rPr lang="de-DE" cap="none" dirty="0"/>
              <a:t> </a:t>
            </a:r>
            <a:r>
              <a:rPr lang="de-DE" cap="none" dirty="0" err="1"/>
              <a:t>biogenic</a:t>
            </a:r>
            <a:r>
              <a:rPr lang="de-DE" cap="none" dirty="0"/>
              <a:t> </a:t>
            </a:r>
            <a:r>
              <a:rPr lang="de-DE" cap="none" dirty="0" err="1"/>
              <a:t>feedstock</a:t>
            </a:r>
            <a:endParaRPr lang="de-DE" cap="non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5FBE06-6C30-447F-B732-E6A6A2677D0E}"/>
              </a:ext>
            </a:extLst>
          </p:cNvPr>
          <p:cNvSpPr/>
          <p:nvPr/>
        </p:nvSpPr>
        <p:spPr>
          <a:xfrm>
            <a:off x="472131" y="6215202"/>
            <a:ext cx="10594109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Schmid, J.C., Benedikt, F., Fuchs, J., Mauerhofer, A.M., Müller, S., Hofbauer H., 2019, "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Syngas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biorefineries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from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thermochemical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gasification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of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lignocellulosic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fuels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residues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- 5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years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’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experience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with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advanced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dual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fluidized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gasifier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design".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Biomass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Conversion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Biorefinery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,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5D93EA1-37B9-45F0-A595-D369FA3D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04" y="1449655"/>
            <a:ext cx="8713075" cy="45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23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FD31A-E90D-4783-ADCD-7CE1D5AE6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cap="none" dirty="0"/>
              <a:t>DFB </a:t>
            </a:r>
            <a:r>
              <a:rPr lang="de-DE" cap="none" dirty="0" err="1"/>
              <a:t>steam</a:t>
            </a:r>
            <a:r>
              <a:rPr lang="de-DE" cap="none" dirty="0"/>
              <a:t> </a:t>
            </a:r>
            <a:r>
              <a:rPr lang="de-DE" cap="none" dirty="0" err="1"/>
              <a:t>gasification</a:t>
            </a:r>
            <a:br>
              <a:rPr lang="de-DE" cap="none" dirty="0"/>
            </a:br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impurities</a:t>
            </a:r>
            <a:r>
              <a:rPr lang="de-DE" cap="none" dirty="0"/>
              <a:t> </a:t>
            </a:r>
            <a:r>
              <a:rPr lang="de-DE" cap="none" dirty="0" err="1"/>
              <a:t>from</a:t>
            </a:r>
            <a:r>
              <a:rPr lang="de-DE" cap="none" dirty="0"/>
              <a:t> </a:t>
            </a:r>
            <a:r>
              <a:rPr lang="de-DE" cap="none" dirty="0" err="1"/>
              <a:t>biogenic</a:t>
            </a:r>
            <a:r>
              <a:rPr lang="de-DE" cap="none" dirty="0"/>
              <a:t> </a:t>
            </a:r>
            <a:r>
              <a:rPr lang="de-DE" cap="none" dirty="0" err="1"/>
              <a:t>feedstock</a:t>
            </a:r>
            <a:endParaRPr lang="de-DE" cap="non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15FBE06-6C30-447F-B732-E6A6A2677D0E}"/>
              </a:ext>
            </a:extLst>
          </p:cNvPr>
          <p:cNvSpPr/>
          <p:nvPr/>
        </p:nvSpPr>
        <p:spPr>
          <a:xfrm>
            <a:off x="472131" y="6215202"/>
            <a:ext cx="10594109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Schmid, J.C., Benedikt, F., Fuchs, J., Mauerhofer, A.M., Müller, S., Hofbauer H., 2019, "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Syngas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biorefineries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from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thermochemical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gasification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of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lignocellulosic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fuels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residues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- 5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years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’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experience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with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advanced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dual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fluidized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bed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gasifier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design".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Biomass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Conversion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and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Biorefinery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,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3E628DF7-4370-45EA-A30F-557D48E46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046899"/>
              </p:ext>
            </p:extLst>
          </p:nvPr>
        </p:nvGraphicFramePr>
        <p:xfrm>
          <a:off x="261924" y="1778400"/>
          <a:ext cx="8217115" cy="3570038"/>
        </p:xfrm>
        <a:graphic>
          <a:graphicData uri="http://schemas.openxmlformats.org/drawingml/2006/table">
            <a:tbl>
              <a:tblPr/>
              <a:tblGrid>
                <a:gridCol w="1081480">
                  <a:extLst>
                    <a:ext uri="{9D8B030D-6E8A-4147-A177-3AD203B41FA5}">
                      <a16:colId xmlns:a16="http://schemas.microsoft.com/office/drawing/2014/main" val="355164367"/>
                    </a:ext>
                  </a:extLst>
                </a:gridCol>
                <a:gridCol w="705687">
                  <a:extLst>
                    <a:ext uri="{9D8B030D-6E8A-4147-A177-3AD203B41FA5}">
                      <a16:colId xmlns:a16="http://schemas.microsoft.com/office/drawing/2014/main" val="1808717333"/>
                    </a:ext>
                  </a:extLst>
                </a:gridCol>
                <a:gridCol w="578776">
                  <a:extLst>
                    <a:ext uri="{9D8B030D-6E8A-4147-A177-3AD203B41FA5}">
                      <a16:colId xmlns:a16="http://schemas.microsoft.com/office/drawing/2014/main" val="2087845144"/>
                    </a:ext>
                  </a:extLst>
                </a:gridCol>
                <a:gridCol w="578776">
                  <a:extLst>
                    <a:ext uri="{9D8B030D-6E8A-4147-A177-3AD203B41FA5}">
                      <a16:colId xmlns:a16="http://schemas.microsoft.com/office/drawing/2014/main" val="1117704838"/>
                    </a:ext>
                  </a:extLst>
                </a:gridCol>
                <a:gridCol w="578776">
                  <a:extLst>
                    <a:ext uri="{9D8B030D-6E8A-4147-A177-3AD203B41FA5}">
                      <a16:colId xmlns:a16="http://schemas.microsoft.com/office/drawing/2014/main" val="1183059792"/>
                    </a:ext>
                  </a:extLst>
                </a:gridCol>
                <a:gridCol w="578776">
                  <a:extLst>
                    <a:ext uri="{9D8B030D-6E8A-4147-A177-3AD203B41FA5}">
                      <a16:colId xmlns:a16="http://schemas.microsoft.com/office/drawing/2014/main" val="4180466656"/>
                    </a:ext>
                  </a:extLst>
                </a:gridCol>
                <a:gridCol w="578776">
                  <a:extLst>
                    <a:ext uri="{9D8B030D-6E8A-4147-A177-3AD203B41FA5}">
                      <a16:colId xmlns:a16="http://schemas.microsoft.com/office/drawing/2014/main" val="3002533814"/>
                    </a:ext>
                  </a:extLst>
                </a:gridCol>
                <a:gridCol w="757503">
                  <a:extLst>
                    <a:ext uri="{9D8B030D-6E8A-4147-A177-3AD203B41FA5}">
                      <a16:colId xmlns:a16="http://schemas.microsoft.com/office/drawing/2014/main" val="2400350628"/>
                    </a:ext>
                  </a:extLst>
                </a:gridCol>
                <a:gridCol w="578776">
                  <a:extLst>
                    <a:ext uri="{9D8B030D-6E8A-4147-A177-3AD203B41FA5}">
                      <a16:colId xmlns:a16="http://schemas.microsoft.com/office/drawing/2014/main" val="3025645958"/>
                    </a:ext>
                  </a:extLst>
                </a:gridCol>
                <a:gridCol w="578776">
                  <a:extLst>
                    <a:ext uri="{9D8B030D-6E8A-4147-A177-3AD203B41FA5}">
                      <a16:colId xmlns:a16="http://schemas.microsoft.com/office/drawing/2014/main" val="4111812038"/>
                    </a:ext>
                  </a:extLst>
                </a:gridCol>
                <a:gridCol w="1042237">
                  <a:extLst>
                    <a:ext uri="{9D8B030D-6E8A-4147-A177-3AD203B41FA5}">
                      <a16:colId xmlns:a16="http://schemas.microsoft.com/office/drawing/2014/main" val="68090725"/>
                    </a:ext>
                  </a:extLst>
                </a:gridCol>
                <a:gridCol w="578776">
                  <a:extLst>
                    <a:ext uri="{9D8B030D-6E8A-4147-A177-3AD203B41FA5}">
                      <a16:colId xmlns:a16="http://schemas.microsoft.com/office/drawing/2014/main" val="1651276595"/>
                    </a:ext>
                  </a:extLst>
                </a:gridCol>
              </a:tblGrid>
              <a:tr h="603940">
                <a:tc>
                  <a:txBody>
                    <a:bodyPr/>
                    <a:lstStyle/>
                    <a:p>
                      <a:r>
                        <a:rPr lang="de-DE" sz="1200" dirty="0"/>
                        <a:t>Parameter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Unit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SW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HNS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BA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SCB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RH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 + </a:t>
                      </a:r>
                      <a:r>
                        <a:rPr lang="de-DE" sz="1200" dirty="0" err="1"/>
                        <a:t>CM</a:t>
                      </a:r>
                      <a:r>
                        <a:rPr lang="de-DE" sz="1200" baseline="30000" dirty="0" err="1"/>
                        <a:t>a</a:t>
                      </a:r>
                      <a:r>
                        <a:rPr lang="de-DE" sz="1200" dirty="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CM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BA + CM + </a:t>
                      </a:r>
                      <a:r>
                        <a:rPr lang="de-DE" sz="1200" dirty="0" err="1"/>
                        <a:t>ST</a:t>
                      </a:r>
                      <a:r>
                        <a:rPr lang="de-DE" sz="1200" baseline="30000" dirty="0" err="1"/>
                        <a:t>b</a:t>
                      </a:r>
                      <a:r>
                        <a:rPr lang="de-DE" sz="1200" dirty="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LI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6639"/>
                  </a:ext>
                </a:extLst>
              </a:tr>
              <a:tr h="422758">
                <a:tc>
                  <a:txBody>
                    <a:bodyPr/>
                    <a:lstStyle/>
                    <a:p>
                      <a:r>
                        <a:rPr lang="de-DE" sz="1200" dirty="0"/>
                        <a:t>Fly </a:t>
                      </a:r>
                      <a:r>
                        <a:rPr lang="de-DE" sz="1200" dirty="0" err="1"/>
                        <a:t>char</a:t>
                      </a:r>
                      <a:r>
                        <a:rPr lang="de-DE" sz="1200" dirty="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g/Nm</a:t>
                      </a:r>
                      <a:r>
                        <a:rPr lang="de-DE" sz="1200" baseline="30000"/>
                        <a:t>3</a:t>
                      </a:r>
                      <a:r>
                        <a:rPr lang="de-DE" sz="1200" baseline="-25000"/>
                        <a:t>db</a:t>
                      </a:r>
                      <a:r>
                        <a:rPr lang="de-DE" sz="120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1–3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1–2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7–10</a:t>
                      </a:r>
                      <a:r>
                        <a:rPr lang="de-DE" sz="1200" baseline="30000"/>
                        <a:t>*</a:t>
                      </a:r>
                      <a:r>
                        <a:rPr lang="de-DE" sz="120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4–9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5–7</a:t>
                      </a:r>
                      <a:r>
                        <a:rPr lang="de-DE" sz="1200" baseline="30000"/>
                        <a:t>*</a:t>
                      </a:r>
                      <a:r>
                        <a:rPr lang="de-DE" sz="120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1.5–3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0.5–1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2–4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1–1.5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0.5–2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606379"/>
                  </a:ext>
                </a:extLst>
              </a:tr>
              <a:tr h="422758">
                <a:tc>
                  <a:txBody>
                    <a:bodyPr/>
                    <a:lstStyle/>
                    <a:p>
                      <a:r>
                        <a:rPr lang="de-DE" sz="1200" dirty="0" err="1"/>
                        <a:t>Dust</a:t>
                      </a:r>
                      <a:r>
                        <a:rPr lang="de-DE" sz="1200" dirty="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g/Nm</a:t>
                      </a:r>
                      <a:r>
                        <a:rPr lang="de-DE" sz="1200" baseline="30000" dirty="0"/>
                        <a:t>3</a:t>
                      </a:r>
                      <a:r>
                        <a:rPr lang="de-DE" sz="1200" baseline="-25000" dirty="0"/>
                        <a:t>db</a:t>
                      </a:r>
                      <a:r>
                        <a:rPr lang="de-DE" sz="1200" dirty="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1–4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1–3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15–22</a:t>
                      </a:r>
                      <a:r>
                        <a:rPr lang="de-DE" sz="1200" baseline="30000"/>
                        <a:t>*</a:t>
                      </a:r>
                      <a:r>
                        <a:rPr lang="de-DE" sz="120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6–8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55–70</a:t>
                      </a:r>
                      <a:r>
                        <a:rPr lang="de-DE" sz="1200" baseline="30000"/>
                        <a:t>*</a:t>
                      </a:r>
                      <a:r>
                        <a:rPr lang="de-DE" sz="120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3–4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4–7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1–3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0.5–2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0.5–1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371959"/>
                  </a:ext>
                </a:extLst>
              </a:tr>
              <a:tr h="422758">
                <a:tc>
                  <a:txBody>
                    <a:bodyPr/>
                    <a:lstStyle/>
                    <a:p>
                      <a:r>
                        <a:rPr lang="de-DE" sz="1200"/>
                        <a:t>NH</a:t>
                      </a:r>
                      <a:r>
                        <a:rPr lang="de-DE" sz="1200" baseline="-25000"/>
                        <a:t>3</a:t>
                      </a:r>
                      <a:r>
                        <a:rPr lang="de-DE" sz="120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vol</a:t>
                      </a:r>
                      <a:r>
                        <a:rPr lang="de-DE" sz="1200" dirty="0"/>
                        <a:t> ppm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3300</a:t>
                      </a:r>
                      <a:r>
                        <a:rPr lang="de-DE" sz="1200" baseline="30000"/>
                        <a:t>**</a:t>
                      </a:r>
                      <a:r>
                        <a:rPr lang="de-DE" sz="120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7600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23,800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73,200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23,900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929897"/>
                  </a:ext>
                </a:extLst>
              </a:tr>
              <a:tr h="422758">
                <a:tc>
                  <a:txBody>
                    <a:bodyPr/>
                    <a:lstStyle/>
                    <a:p>
                      <a:r>
                        <a:rPr lang="de-DE" sz="1200"/>
                        <a:t>H</a:t>
                      </a:r>
                      <a:r>
                        <a:rPr lang="de-DE" sz="1200" baseline="-25000"/>
                        <a:t>2</a:t>
                      </a:r>
                      <a:r>
                        <a:rPr lang="de-DE" sz="1200"/>
                        <a:t>S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vol</a:t>
                      </a:r>
                      <a:r>
                        <a:rPr lang="de-DE" sz="1200" dirty="0"/>
                        <a:t> ppm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17–23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190–275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460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360–480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340–390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140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5578386"/>
                  </a:ext>
                </a:extLst>
              </a:tr>
              <a:tr h="422758">
                <a:tc>
                  <a:txBody>
                    <a:bodyPr/>
                    <a:lstStyle/>
                    <a:p>
                      <a:r>
                        <a:rPr lang="de-DE" sz="1200"/>
                        <a:t>COS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vol</a:t>
                      </a:r>
                      <a:r>
                        <a:rPr lang="de-DE" sz="1200" dirty="0"/>
                        <a:t> ppm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0.1–0.7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0.3–0.7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13–16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25–61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598028"/>
                  </a:ext>
                </a:extLst>
              </a:tr>
              <a:tr h="422758">
                <a:tc>
                  <a:txBody>
                    <a:bodyPr/>
                    <a:lstStyle/>
                    <a:p>
                      <a:r>
                        <a:rPr lang="de-DE" sz="1200"/>
                        <a:t>HCl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vol</a:t>
                      </a:r>
                      <a:r>
                        <a:rPr lang="de-DE" sz="1200" dirty="0"/>
                        <a:t> ppm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0.6</a:t>
                      </a:r>
                      <a:r>
                        <a:rPr lang="de-DE" sz="1200" baseline="30000"/>
                        <a:t>**</a:t>
                      </a:r>
                      <a:r>
                        <a:rPr lang="de-DE" sz="120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14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983490"/>
                  </a:ext>
                </a:extLst>
              </a:tr>
              <a:tr h="422758">
                <a:tc>
                  <a:txBody>
                    <a:bodyPr/>
                    <a:lstStyle/>
                    <a:p>
                      <a:r>
                        <a:rPr lang="de-DE" sz="1200"/>
                        <a:t>HCN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vol</a:t>
                      </a:r>
                      <a:r>
                        <a:rPr lang="de-DE" sz="1200" dirty="0"/>
                        <a:t> ppm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n.m.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/>
                        <a:t>400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n.m.</a:t>
                      </a:r>
                      <a:r>
                        <a:rPr lang="de-DE" sz="1200" dirty="0"/>
                        <a:t> </a:t>
                      </a:r>
                    </a:p>
                  </a:txBody>
                  <a:tcPr marL="60394" marR="60394" marT="30197" marB="301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36430"/>
                  </a:ext>
                </a:extLst>
              </a:tr>
            </a:tbl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1E63CCB8-E811-4C82-A615-3CA21CC9252B}"/>
              </a:ext>
            </a:extLst>
          </p:cNvPr>
          <p:cNvSpPr/>
          <p:nvPr/>
        </p:nvSpPr>
        <p:spPr>
          <a:xfrm>
            <a:off x="8480696" y="177004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+mj-lt"/>
              <a:buAutoNum type="arabicPeriod"/>
            </a:pPr>
            <a:r>
              <a:rPr lang="de-DE" sz="1200" dirty="0"/>
              <a:t>SW, </a:t>
            </a:r>
            <a:r>
              <a:rPr lang="de-DE" sz="1200" dirty="0" err="1"/>
              <a:t>softwood</a:t>
            </a:r>
            <a:r>
              <a:rPr lang="de-DE" sz="1200" dirty="0"/>
              <a:t>; HNS, </a:t>
            </a:r>
            <a:r>
              <a:rPr lang="de-DE" sz="1200" dirty="0" err="1"/>
              <a:t>hazelnut</a:t>
            </a:r>
            <a:r>
              <a:rPr lang="de-DE" sz="1200" dirty="0"/>
              <a:t> </a:t>
            </a:r>
            <a:r>
              <a:rPr lang="de-DE" sz="1200" dirty="0" err="1"/>
              <a:t>shells</a:t>
            </a:r>
            <a:r>
              <a:rPr lang="de-DE" sz="1200" dirty="0"/>
              <a:t>; BA, </a:t>
            </a:r>
            <a:r>
              <a:rPr lang="de-DE" sz="1200" dirty="0" err="1"/>
              <a:t>bark</a:t>
            </a:r>
            <a:r>
              <a:rPr lang="de-DE" sz="1200" dirty="0"/>
              <a:t>; </a:t>
            </a:r>
          </a:p>
          <a:p>
            <a:r>
              <a:rPr lang="de-DE" sz="1200" dirty="0"/>
              <a:t>SCB, </a:t>
            </a:r>
            <a:r>
              <a:rPr lang="de-DE" sz="1200" dirty="0" err="1"/>
              <a:t>sugarcane</a:t>
            </a:r>
            <a:r>
              <a:rPr lang="de-DE" sz="1200" dirty="0"/>
              <a:t> </a:t>
            </a:r>
            <a:r>
              <a:rPr lang="de-DE" sz="1200" dirty="0" err="1"/>
              <a:t>bagasse</a:t>
            </a:r>
            <a:r>
              <a:rPr lang="de-DE" sz="1200" dirty="0"/>
              <a:t>; RH, </a:t>
            </a:r>
            <a:r>
              <a:rPr lang="de-DE" sz="1200" dirty="0" err="1"/>
              <a:t>rice</a:t>
            </a:r>
            <a:r>
              <a:rPr lang="de-DE" sz="1200" dirty="0"/>
              <a:t> </a:t>
            </a:r>
            <a:r>
              <a:rPr lang="de-DE" sz="1200" dirty="0" err="1"/>
              <a:t>husk</a:t>
            </a:r>
            <a:r>
              <a:rPr lang="de-DE" sz="1200" dirty="0"/>
              <a:t>; </a:t>
            </a:r>
          </a:p>
          <a:p>
            <a:r>
              <a:rPr lang="de-DE" sz="1200" dirty="0"/>
              <a:t>CM, </a:t>
            </a:r>
            <a:r>
              <a:rPr lang="de-DE" sz="1200" dirty="0" err="1"/>
              <a:t>chicken</a:t>
            </a:r>
            <a:r>
              <a:rPr lang="de-DE" sz="1200" dirty="0"/>
              <a:t> </a:t>
            </a:r>
            <a:r>
              <a:rPr lang="de-DE" sz="1200" dirty="0" err="1"/>
              <a:t>manure</a:t>
            </a:r>
            <a:r>
              <a:rPr lang="de-DE" sz="1200" dirty="0"/>
              <a:t>; ST, </a:t>
            </a:r>
            <a:r>
              <a:rPr lang="de-DE" sz="1200" dirty="0" err="1"/>
              <a:t>straw</a:t>
            </a:r>
            <a:r>
              <a:rPr lang="de-DE" sz="1200" dirty="0"/>
              <a:t>; LI, </a:t>
            </a:r>
            <a:r>
              <a:rPr lang="de-DE" sz="1200" dirty="0" err="1"/>
              <a:t>lignin</a:t>
            </a:r>
            <a:r>
              <a:rPr lang="de-DE" sz="1200" dirty="0"/>
              <a:t>; </a:t>
            </a:r>
          </a:p>
          <a:p>
            <a:r>
              <a:rPr lang="de-DE" sz="1200" dirty="0" err="1"/>
              <a:t>n.m.</a:t>
            </a:r>
            <a:r>
              <a:rPr lang="de-DE" sz="1200" dirty="0"/>
              <a:t>, not </a:t>
            </a:r>
            <a:r>
              <a:rPr lang="de-DE" sz="1200" dirty="0" err="1"/>
              <a:t>measured</a:t>
            </a:r>
            <a:endParaRPr lang="de-DE" sz="1200" dirty="0"/>
          </a:p>
          <a:p>
            <a:pPr>
              <a:buFont typeface="+mj-lt"/>
              <a:buAutoNum type="arabicPeriod"/>
            </a:pPr>
            <a:r>
              <a:rPr lang="de-DE" sz="1200" baseline="30000" dirty="0"/>
              <a:t>*</a:t>
            </a:r>
            <a:r>
              <a:rPr lang="de-DE" sz="1200" dirty="0"/>
              <a:t>High </a:t>
            </a:r>
            <a:r>
              <a:rPr lang="de-DE" sz="1200" dirty="0" err="1"/>
              <a:t>content</a:t>
            </a:r>
            <a:r>
              <a:rPr lang="de-DE" sz="1200" dirty="0"/>
              <a:t> </a:t>
            </a:r>
            <a:r>
              <a:rPr lang="de-DE" sz="1200" dirty="0" err="1"/>
              <a:t>because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cyclone</a:t>
            </a:r>
            <a:r>
              <a:rPr lang="de-DE" sz="1200" dirty="0"/>
              <a:t> </a:t>
            </a:r>
            <a:r>
              <a:rPr lang="de-DE" sz="1200" dirty="0" err="1"/>
              <a:t>downcomer</a:t>
            </a:r>
            <a:r>
              <a:rPr lang="de-DE" sz="1200" dirty="0"/>
              <a:t> </a:t>
            </a:r>
            <a:r>
              <a:rPr lang="de-DE" sz="1200" dirty="0" err="1"/>
              <a:t>clogged</a:t>
            </a:r>
            <a:endParaRPr lang="de-DE" sz="1200" dirty="0"/>
          </a:p>
          <a:p>
            <a:pPr>
              <a:buFont typeface="+mj-lt"/>
              <a:buAutoNum type="arabicPeriod"/>
            </a:pPr>
            <a:r>
              <a:rPr lang="de-DE" sz="1200" baseline="30000" dirty="0"/>
              <a:t>**</a:t>
            </a:r>
            <a:r>
              <a:rPr lang="de-DE" sz="1200" dirty="0"/>
              <a:t>Value </a:t>
            </a:r>
            <a:r>
              <a:rPr lang="de-DE" sz="1200" dirty="0" err="1"/>
              <a:t>from</a:t>
            </a:r>
            <a:r>
              <a:rPr lang="de-DE" sz="1200" dirty="0"/>
              <a:t> a </a:t>
            </a:r>
            <a:r>
              <a:rPr lang="de-DE" sz="1200" dirty="0" err="1"/>
              <a:t>similar</a:t>
            </a:r>
            <a:r>
              <a:rPr lang="de-DE" sz="1200" dirty="0"/>
              <a:t> </a:t>
            </a:r>
            <a:r>
              <a:rPr lang="de-DE" sz="1200" dirty="0" err="1"/>
              <a:t>test</a:t>
            </a:r>
            <a:r>
              <a:rPr lang="de-DE" sz="1200" dirty="0"/>
              <a:t> </a:t>
            </a:r>
            <a:r>
              <a:rPr lang="de-DE" sz="1200" dirty="0" err="1"/>
              <a:t>run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bark</a:t>
            </a:r>
            <a:endParaRPr lang="de-DE" sz="1200" dirty="0"/>
          </a:p>
          <a:p>
            <a:pPr>
              <a:buFont typeface="+mj-lt"/>
              <a:buAutoNum type="arabicPeriod"/>
            </a:pPr>
            <a:r>
              <a:rPr lang="de-DE" sz="1200" baseline="30000" dirty="0"/>
              <a:t>a</a:t>
            </a:r>
            <a:r>
              <a:rPr lang="de-DE" sz="1200" dirty="0"/>
              <a:t>70% BA and 30% CM </a:t>
            </a:r>
            <a:r>
              <a:rPr lang="de-DE" sz="1200" dirty="0" err="1"/>
              <a:t>based</a:t>
            </a:r>
            <a:r>
              <a:rPr lang="de-DE" sz="1200" dirty="0"/>
              <a:t> on </a:t>
            </a:r>
            <a:r>
              <a:rPr lang="de-DE" sz="1200" dirty="0" err="1"/>
              <a:t>weight</a:t>
            </a:r>
            <a:endParaRPr lang="de-DE" sz="1200" dirty="0"/>
          </a:p>
          <a:p>
            <a:pPr>
              <a:buFont typeface="+mj-lt"/>
              <a:buAutoNum type="arabicPeriod"/>
            </a:pPr>
            <a:r>
              <a:rPr lang="de-DE" sz="1200" baseline="30000" dirty="0"/>
              <a:t>b</a:t>
            </a:r>
            <a:r>
              <a:rPr lang="de-DE" sz="1200" dirty="0"/>
              <a:t>60% BA and 25% CM and 15% ST </a:t>
            </a:r>
            <a:r>
              <a:rPr lang="de-DE" sz="1200" dirty="0" err="1"/>
              <a:t>based</a:t>
            </a:r>
            <a:r>
              <a:rPr lang="de-DE" sz="1200" dirty="0"/>
              <a:t> on </a:t>
            </a:r>
            <a:r>
              <a:rPr lang="de-DE" sz="1200" dirty="0" err="1"/>
              <a:t>weight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6895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2BCC5CE0-2E1C-430F-B477-9C219CD9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cap="none" dirty="0" err="1"/>
              <a:t>Product</a:t>
            </a:r>
            <a:r>
              <a:rPr lang="de-DE" cap="none" dirty="0"/>
              <a:t> gas </a:t>
            </a:r>
            <a:r>
              <a:rPr lang="de-DE" cap="none" dirty="0" err="1"/>
              <a:t>cleaning</a:t>
            </a:r>
            <a:r>
              <a:rPr lang="de-DE" cap="none" dirty="0"/>
              <a:t>: </a:t>
            </a:r>
            <a:r>
              <a:rPr lang="de-DE" cap="none" dirty="0" err="1"/>
              <a:t>classification</a:t>
            </a:r>
            <a:r>
              <a:rPr lang="de-DE" cap="none" dirty="0"/>
              <a:t> </a:t>
            </a:r>
            <a:r>
              <a:rPr lang="de-DE" cap="none" dirty="0" err="1"/>
              <a:t>according</a:t>
            </a:r>
            <a:r>
              <a:rPr lang="de-DE" cap="none" dirty="0"/>
              <a:t> </a:t>
            </a:r>
            <a:r>
              <a:rPr lang="de-DE" cap="none" dirty="0" err="1"/>
              <a:t>to</a:t>
            </a:r>
            <a:r>
              <a:rPr lang="de-DE" cap="none" dirty="0"/>
              <a:t> </a:t>
            </a:r>
            <a:r>
              <a:rPr lang="de-DE" cap="none" dirty="0" err="1"/>
              <a:t>temperature</a:t>
            </a:r>
            <a:endParaRPr lang="de-DE" cap="non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31D1FDB-D513-4170-B0F2-6FC66E39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 </a:t>
            </a:r>
            <a:fld id="{C70A0A75-BCDE-4E4C-9DD3-B9BCC67C6A34}" type="slidenum">
              <a:rPr lang="de-AT" smtClean="0"/>
              <a:pPr/>
              <a:t>9</a:t>
            </a:fld>
            <a:endParaRPr lang="de-AT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739ED44-8860-4E99-8E39-AFB5E0392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45" y="2091519"/>
            <a:ext cx="10751127" cy="224304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E79807B-7040-474C-B733-8EACEF9F9C4A}"/>
              </a:ext>
            </a:extLst>
          </p:cNvPr>
          <p:cNvSpPr txBox="1"/>
          <p:nvPr/>
        </p:nvSpPr>
        <p:spPr>
          <a:xfrm>
            <a:off x="2377289" y="1721582"/>
            <a:ext cx="253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≤</a:t>
            </a:r>
            <a:r>
              <a:rPr lang="de-DE" dirty="0"/>
              <a:t> ambient </a:t>
            </a:r>
            <a:r>
              <a:rPr lang="de-DE" dirty="0" err="1"/>
              <a:t>temperature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8730488-F47F-4E9F-A264-F3750DFD4FA3}"/>
              </a:ext>
            </a:extLst>
          </p:cNvPr>
          <p:cNvSpPr txBox="1"/>
          <p:nvPr/>
        </p:nvSpPr>
        <p:spPr>
          <a:xfrm>
            <a:off x="5821378" y="1721582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100°C  &lt; T &lt; 400°C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D6DD6BA-E313-402A-B6F3-D4B310D66B49}"/>
              </a:ext>
            </a:extLst>
          </p:cNvPr>
          <p:cNvSpPr txBox="1"/>
          <p:nvPr/>
        </p:nvSpPr>
        <p:spPr>
          <a:xfrm>
            <a:off x="9444183" y="1721582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 &gt; 400°C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746793C1-38D0-4254-B101-F17CF4DBE244}"/>
              </a:ext>
            </a:extLst>
          </p:cNvPr>
          <p:cNvSpPr/>
          <p:nvPr/>
        </p:nvSpPr>
        <p:spPr>
          <a:xfrm>
            <a:off x="961855" y="5837306"/>
            <a:ext cx="101507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Woolcock, P. J., &amp; Brown, R. C. (2013) “A review of cleaning technologies for biomass-derived syngas. Biomass and Bioenergy” , 52, 54–84.</a:t>
            </a:r>
            <a:endParaRPr lang="de-DE" sz="1400" i="1" dirty="0">
              <a:solidFill>
                <a:srgbClr val="0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C3BBC59-E677-43CE-BC63-0AE8819B5604}"/>
              </a:ext>
            </a:extLst>
          </p:cNvPr>
          <p:cNvSpPr/>
          <p:nvPr/>
        </p:nvSpPr>
        <p:spPr>
          <a:xfrm>
            <a:off x="961855" y="5468286"/>
            <a:ext cx="9916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Malicha, M., 2018, "Design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of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gas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cleaning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processes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for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SNGproduction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from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biogenic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 </a:t>
            </a:r>
            <a:r>
              <a:rPr lang="de-DE" sz="1400" i="1" dirty="0" err="1">
                <a:solidFill>
                  <a:srgbClr val="000000"/>
                </a:solidFill>
                <a:latin typeface="Calibri Light" panose="020F0302020204030204" pitchFamily="34" charset="0"/>
              </a:rPr>
              <a:t>residues</a:t>
            </a:r>
            <a:r>
              <a:rPr lang="de-DE" sz="1400" i="1" dirty="0">
                <a:solidFill>
                  <a:srgbClr val="000000"/>
                </a:solidFill>
                <a:latin typeface="Calibri Light" panose="020F0302020204030204" pitchFamily="34" charset="0"/>
              </a:rPr>
              <a:t>", Diplomarbeit, TU Wien, Oktober 2018 </a:t>
            </a:r>
          </a:p>
        </p:txBody>
      </p:sp>
    </p:spTree>
    <p:extLst>
      <p:ext uri="{BB962C8B-B14F-4D97-AF65-F5344CB8AC3E}">
        <p14:creationId xmlns:p14="http://schemas.microsoft.com/office/powerpoint/2010/main" val="3686940480"/>
      </p:ext>
    </p:extLst>
  </p:cSld>
  <p:clrMapOvr>
    <a:masterClrMapping/>
  </p:clrMapOvr>
</p:sld>
</file>

<file path=ppt/theme/theme1.xml><?xml version="1.0" encoding="utf-8"?>
<a:theme xmlns:a="http://schemas.openxmlformats.org/drawingml/2006/main" name="TU_Powerpoint_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8" id="{18F68778-ADA5-4BE2-82F4-2AA18C79F03C}" vid="{E9E61021-31D5-4BF2-A241-BA5D289D4D34}"/>
    </a:ext>
  </a:extLst>
</a:theme>
</file>

<file path=ppt/theme/theme2.xml><?xml version="1.0" encoding="utf-8"?>
<a:theme xmlns:a="http://schemas.openxmlformats.org/drawingml/2006/main" name="Inhalt_blauer_Rah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8" id="{18F68778-ADA5-4BE2-82F4-2AA18C79F03C}" vid="{013A3BC3-5E26-4DDB-8B79-D3E9956ED822}"/>
    </a:ext>
  </a:extLst>
</a:theme>
</file>

<file path=ppt/theme/theme3.xml><?xml version="1.0" encoding="utf-8"?>
<a:theme xmlns:a="http://schemas.openxmlformats.org/drawingml/2006/main" name="Inhalt_weißer_Rah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8" id="{18F68778-ADA5-4BE2-82F4-2AA18C79F03C}" vid="{236AFDE8-DB13-4ABB-B9D7-AB4F42BA4FE3}"/>
    </a:ext>
  </a:extLst>
</a:theme>
</file>

<file path=ppt/theme/theme4.xml><?xml version="1.0" encoding="utf-8"?>
<a:theme xmlns:a="http://schemas.openxmlformats.org/drawingml/2006/main" name="Titel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nha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Inha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Inha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1673</Words>
  <Application>Microsoft Office PowerPoint</Application>
  <PresentationFormat>Breitbild</PresentationFormat>
  <Paragraphs>390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IBM Plex Sans ExtraLight</vt:lpstr>
      <vt:lpstr>Symbol</vt:lpstr>
      <vt:lpstr>Times New Roman</vt:lpstr>
      <vt:lpstr>Wingdings</vt:lpstr>
      <vt:lpstr>TU_Powerpoint_Vorlage</vt:lpstr>
      <vt:lpstr>Inhalt_blauer_Rahmen</vt:lpstr>
      <vt:lpstr>Inhalt_weißer_Rahmen</vt:lpstr>
      <vt:lpstr>Titelfolie</vt:lpstr>
      <vt:lpstr>Inhalt</vt:lpstr>
      <vt:lpstr>1_Inhalt</vt:lpstr>
      <vt:lpstr>2_Inhalt</vt:lpstr>
      <vt:lpstr>Product gas properties, gas cleaning and applications</vt:lpstr>
      <vt:lpstr>Vision of gasification technologies</vt:lpstr>
      <vt:lpstr>Dual fluidized bed (DFB) steam gasification: Product gas cleaning and selected applications</vt:lpstr>
      <vt:lpstr>Product gas properties: main gas composition</vt:lpstr>
      <vt:lpstr>DFB steam gasification main product gas composition from biogenic feedstock</vt:lpstr>
      <vt:lpstr>Product gas properties: impurities</vt:lpstr>
      <vt:lpstr>DFB steam gasification product gas impurities (tar) from biogenic feedstock</vt:lpstr>
      <vt:lpstr>DFB steam gasification product gas impurities from biogenic feedstock</vt:lpstr>
      <vt:lpstr>Product gas cleaning: classification according to temperature</vt:lpstr>
      <vt:lpstr>Operation conditions of hydrogen production, SNG and FT-synthesis</vt:lpstr>
      <vt:lpstr>Limits of product gas impurities for selected applications</vt:lpstr>
      <vt:lpstr>Product gas cleaning DFB steam gasification for gas engine application</vt:lpstr>
      <vt:lpstr>Project „ReGas4Industry“ </vt:lpstr>
      <vt:lpstr>„ReGas4Industry“ experimental approach at TU Wien</vt:lpstr>
      <vt:lpstr>„ReGas4Industry“ basic flow sheet</vt:lpstr>
      <vt:lpstr>DFB Gasifier, biodiesel scrubber and adsorption unit</vt:lpstr>
      <vt:lpstr>Fluidized bed methanation</vt:lpstr>
      <vt:lpstr>Vision of gasification technologies</vt:lpstr>
      <vt:lpstr>Product gas properties, gas cleaning and applications</vt:lpstr>
    </vt:vector>
  </TitlesOfParts>
  <Company>TU Wien - Campusversion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Mueller</dc:creator>
  <cp:lastModifiedBy>Florian Benedikt</cp:lastModifiedBy>
  <cp:revision>306</cp:revision>
  <dcterms:created xsi:type="dcterms:W3CDTF">2019-10-02T08:41:33Z</dcterms:created>
  <dcterms:modified xsi:type="dcterms:W3CDTF">2021-08-05T09:55:32Z</dcterms:modified>
</cp:coreProperties>
</file>