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56" r:id="rId2"/>
    <p:sldId id="1083" r:id="rId3"/>
    <p:sldId id="1073" r:id="rId4"/>
    <p:sldId id="1094" r:id="rId5"/>
    <p:sldId id="1104" r:id="rId6"/>
    <p:sldId id="1105" r:id="rId7"/>
    <p:sldId id="1093" r:id="rId8"/>
    <p:sldId id="1092" r:id="rId9"/>
    <p:sldId id="1091" r:id="rId10"/>
    <p:sldId id="1099" r:id="rId11"/>
    <p:sldId id="1100" r:id="rId12"/>
    <p:sldId id="1084" r:id="rId13"/>
    <p:sldId id="1085" r:id="rId14"/>
    <p:sldId id="1089" r:id="rId15"/>
    <p:sldId id="1101" r:id="rId16"/>
    <p:sldId id="1102" r:id="rId17"/>
    <p:sldId id="109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Gruber" initials="KG" lastIdx="15" clrIdx="0">
    <p:extLst>
      <p:ext uri="{19B8F6BF-5375-455C-9EA6-DF929625EA0E}">
        <p15:presenceInfo xmlns:p15="http://schemas.microsoft.com/office/powerpoint/2012/main" userId="S-1-5-21-3953693526-3114561177-538273279-1183" providerId="AD"/>
      </p:ext>
    </p:extLst>
  </p:cmAuthor>
  <p:cmAuthor id="2" name="Franz Kirchmeyr" initials="FK" lastIdx="4" clrIdx="1">
    <p:extLst>
      <p:ext uri="{19B8F6BF-5375-455C-9EA6-DF929625EA0E}">
        <p15:presenceInfo xmlns:p15="http://schemas.microsoft.com/office/powerpoint/2012/main" userId="Franz Kirchmeyr" providerId="None"/>
      </p:ext>
    </p:extLst>
  </p:cmAuthor>
  <p:cmAuthor id="3" name="Katharina Gruber" initials="KG [2]" lastIdx="1" clrIdx="2">
    <p:extLst>
      <p:ext uri="{19B8F6BF-5375-455C-9EA6-DF929625EA0E}">
        <p15:presenceInfo xmlns:p15="http://schemas.microsoft.com/office/powerpoint/2012/main" userId="Katharina Gru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52B"/>
    <a:srgbClr val="30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7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593F-1D1C-4FAB-998D-3432E6FBD129}" type="datetimeFigureOut">
              <a:rPr lang="de-AT" smtClean="0"/>
              <a:t>29.07.2021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AB13-43EF-4B14-A73B-8C81F7F2DAF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630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410-B5C6-42FE-8D06-CB0A80FA0187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9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30-A390-446F-8033-4508917DC251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510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D6A9-96D7-4562-91C4-4BAC0CEDA3BE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259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>
            <a:lvl1pPr marL="268288" indent="-268288">
              <a:buFont typeface="Arial" panose="020B0604020202020204" pitchFamily="34" charset="0"/>
              <a:buChar char="•"/>
              <a:defRPr sz="2400"/>
            </a:lvl1pPr>
            <a:lvl2pPr marL="534988" indent="-266700">
              <a:defRPr sz="2000"/>
            </a:lvl2pPr>
            <a:lvl3pPr marL="803275" indent="-268288">
              <a:buFont typeface="Symbol" panose="05050102010706020507" pitchFamily="18" charset="2"/>
              <a:buChar char="-"/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  <a:p>
            <a:pPr lvl="1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CBA4-29AD-452E-AE4F-B3BCC97E8088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58E58E-4279-4B75-9120-7F4017D6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812" y="286603"/>
            <a:ext cx="1872512" cy="6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A6D6-E34C-408D-B760-7C6305BE264A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0B05-5FDF-4802-A097-D31C6E1DC010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001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FBC9-D8AC-4674-971E-050172A37758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236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1B86E-26BE-4F40-B1C1-A0FF2EA6EE21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235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161B-3713-4DAE-9961-295543394A28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69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3B12C0-6AE4-465D-BEE1-4EF7558EE9E3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15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CC25-0BBD-4A7B-BD6A-9F1A22548128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9481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FAD5DB-F557-4BF5-8D48-076B6E95C4AF}" type="datetime1">
              <a:rPr lang="de-AT" smtClean="0"/>
              <a:t>29.07.2021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DC0DA7A-5040-45A5-8CF3-7F79414BEB87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4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17904-F557-4F94-BE46-659F14BB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405" y="838675"/>
            <a:ext cx="10058400" cy="3566160"/>
          </a:xfrm>
        </p:spPr>
        <p:txBody>
          <a:bodyPr>
            <a:normAutofit/>
          </a:bodyPr>
          <a:lstStyle/>
          <a:p>
            <a:br>
              <a:rPr lang="de-DE" sz="5400" b="1" dirty="0"/>
            </a:br>
            <a:r>
              <a:rPr lang="de-DE" sz="5400" b="1" dirty="0" err="1"/>
              <a:t>Gasification</a:t>
            </a:r>
            <a:r>
              <a:rPr lang="de-DE" sz="5400" b="1" dirty="0"/>
              <a:t> </a:t>
            </a:r>
            <a:r>
              <a:rPr lang="de-DE" sz="5400" b="1" dirty="0" err="1"/>
              <a:t>of</a:t>
            </a:r>
            <a:r>
              <a:rPr lang="de-DE" sz="5400" b="1" dirty="0"/>
              <a:t> </a:t>
            </a:r>
            <a:r>
              <a:rPr lang="de-DE" sz="5400" b="1" dirty="0" err="1"/>
              <a:t>wooden</a:t>
            </a:r>
            <a:r>
              <a:rPr lang="de-DE" sz="5400" b="1" dirty="0"/>
              <a:t> </a:t>
            </a:r>
            <a:r>
              <a:rPr lang="de-DE" sz="5400" b="1" dirty="0" err="1"/>
              <a:t>biomass</a:t>
            </a:r>
            <a:r>
              <a:rPr lang="de-DE" sz="5400" b="1" dirty="0"/>
              <a:t>: Possible </a:t>
            </a:r>
            <a:r>
              <a:rPr lang="de-DE" sz="5400" b="1" dirty="0" err="1"/>
              <a:t>feedstock</a:t>
            </a:r>
            <a:r>
              <a:rPr lang="de-DE" sz="5400" b="1" dirty="0"/>
              <a:t> and </a:t>
            </a:r>
            <a:r>
              <a:rPr lang="de-DE" sz="5400" b="1" dirty="0" err="1"/>
              <a:t>their</a:t>
            </a:r>
            <a:r>
              <a:rPr lang="de-DE" sz="5400" b="1" dirty="0"/>
              <a:t> </a:t>
            </a:r>
            <a:r>
              <a:rPr lang="de-DE" sz="5400" b="1" dirty="0" err="1"/>
              <a:t>properties</a:t>
            </a:r>
            <a:endParaRPr lang="de-AT" sz="54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144A5F-1C58-4D21-A94D-717C6A80A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cap="none" dirty="0" err="1"/>
              <a:t>DiBiCoo</a:t>
            </a:r>
            <a:r>
              <a:rPr lang="de-DE" cap="none" dirty="0"/>
              <a:t>, 05</a:t>
            </a:r>
            <a:r>
              <a:rPr lang="de-DE" cap="none" baseline="30000" dirty="0"/>
              <a:t>th</a:t>
            </a:r>
            <a:r>
              <a:rPr lang="de-DE" cap="none" dirty="0"/>
              <a:t> August 2021</a:t>
            </a:r>
            <a:endParaRPr lang="de-AT" cap="non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A5B8E0-C046-46AC-A1A7-7DB1C4570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23" y="427412"/>
            <a:ext cx="3545076" cy="12561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EB1DE9-5EBE-4D13-AC0B-2EC615D6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01" y="427412"/>
            <a:ext cx="3368678" cy="151590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6ED69C-8B2B-45D9-8E49-BDB3DF65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8526DA-1817-4E81-8FCE-D5A68491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027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Wood chips from different types of chipper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10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DC02DC-A6D8-479C-98B9-24B656E1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69208" y="2364449"/>
            <a:ext cx="4421129" cy="34229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FA5B46-315A-4C0B-B4BB-EE01D43B3B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15590" y="2142364"/>
            <a:ext cx="4430656" cy="3857625"/>
          </a:xfrm>
          <a:prstGeom prst="rect">
            <a:avLst/>
          </a:prstGeo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34CB2216-C82F-432F-85F9-1509DEB85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591549" y="1863853"/>
            <a:ext cx="3303897" cy="2104189"/>
          </a:xfr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03F0D27-54DB-4413-8E3A-90B377FF1D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214633" y="3601570"/>
            <a:ext cx="2065973" cy="330389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57871F-FECD-44F3-823D-377423EB55B4}"/>
              </a:ext>
            </a:extLst>
          </p:cNvPr>
          <p:cNvSpPr txBox="1"/>
          <p:nvPr/>
        </p:nvSpPr>
        <p:spPr>
          <a:xfrm>
            <a:off x="809625" y="2009775"/>
            <a:ext cx="2022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Wood </a:t>
            </a:r>
            <a:r>
              <a:rPr lang="de-AT" b="1" dirty="0" err="1"/>
              <a:t>chips</a:t>
            </a:r>
            <a:r>
              <a:rPr lang="de-AT" b="1" dirty="0"/>
              <a:t> </a:t>
            </a:r>
            <a:r>
              <a:rPr lang="de-AT" b="1" dirty="0" err="1"/>
              <a:t>from</a:t>
            </a:r>
            <a:r>
              <a:rPr lang="de-AT" b="1" dirty="0"/>
              <a:t> Drum </a:t>
            </a:r>
            <a:r>
              <a:rPr lang="de-AT" b="1" dirty="0" err="1"/>
              <a:t>chipper</a:t>
            </a:r>
            <a:endParaRPr lang="de-AT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07C4FD-6266-4D37-86E9-0CD77846B75A}"/>
              </a:ext>
            </a:extLst>
          </p:cNvPr>
          <p:cNvSpPr txBox="1"/>
          <p:nvPr/>
        </p:nvSpPr>
        <p:spPr>
          <a:xfrm>
            <a:off x="5017134" y="2007632"/>
            <a:ext cx="19456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Wood </a:t>
            </a:r>
            <a:r>
              <a:rPr lang="de-AT" b="1" dirty="0" err="1"/>
              <a:t>chips</a:t>
            </a:r>
            <a:r>
              <a:rPr lang="de-AT" b="1" dirty="0"/>
              <a:t> </a:t>
            </a:r>
            <a:r>
              <a:rPr lang="de-AT" b="1" dirty="0" err="1"/>
              <a:t>from</a:t>
            </a:r>
            <a:r>
              <a:rPr lang="de-AT" b="1" dirty="0"/>
              <a:t> </a:t>
            </a:r>
            <a:r>
              <a:rPr lang="de-AT" b="1" dirty="0" err="1"/>
              <a:t>Screw</a:t>
            </a:r>
            <a:r>
              <a:rPr lang="de-AT" b="1" dirty="0"/>
              <a:t> </a:t>
            </a:r>
            <a:r>
              <a:rPr lang="de-AT" b="1" dirty="0" err="1"/>
              <a:t>chipper</a:t>
            </a:r>
            <a:endParaRPr lang="de-AT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79FB416-CD29-4A23-BC7C-B8863C6A28C9}"/>
              </a:ext>
            </a:extLst>
          </p:cNvPr>
          <p:cNvSpPr txBox="1"/>
          <p:nvPr/>
        </p:nvSpPr>
        <p:spPr>
          <a:xfrm>
            <a:off x="9331330" y="1989849"/>
            <a:ext cx="18624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 err="1"/>
              <a:t>Sieved</a:t>
            </a:r>
            <a:r>
              <a:rPr lang="de-AT" b="1" dirty="0"/>
              <a:t> </a:t>
            </a:r>
            <a:r>
              <a:rPr lang="de-AT" b="1" dirty="0" err="1"/>
              <a:t>fine</a:t>
            </a:r>
            <a:r>
              <a:rPr lang="de-AT" b="1" dirty="0"/>
              <a:t> </a:t>
            </a:r>
            <a:r>
              <a:rPr lang="de-AT" b="1" dirty="0" err="1"/>
              <a:t>dust</a:t>
            </a:r>
            <a:endParaRPr lang="de-AT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46CDF2-C7A1-47E7-9F1A-855BB9C16446}"/>
              </a:ext>
            </a:extLst>
          </p:cNvPr>
          <p:cNvSpPr txBox="1"/>
          <p:nvPr/>
        </p:nvSpPr>
        <p:spPr>
          <a:xfrm>
            <a:off x="9428591" y="4361686"/>
            <a:ext cx="1676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/>
              <a:t>Oversized </a:t>
            </a:r>
            <a:r>
              <a:rPr lang="de-AT" b="1" dirty="0" err="1"/>
              <a:t>chips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09336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17904-F557-4F94-BE46-659F14BBA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405" y="838675"/>
            <a:ext cx="10058400" cy="3566160"/>
          </a:xfrm>
        </p:spPr>
        <p:txBody>
          <a:bodyPr>
            <a:normAutofit/>
          </a:bodyPr>
          <a:lstStyle/>
          <a:p>
            <a:br>
              <a:rPr lang="de-DE" sz="5400" b="1" dirty="0"/>
            </a:br>
            <a:r>
              <a:rPr lang="de-DE" sz="5400" b="1" dirty="0" err="1"/>
              <a:t>Thanks</a:t>
            </a:r>
            <a:r>
              <a:rPr lang="de-DE" sz="5400" b="1" dirty="0"/>
              <a:t> </a:t>
            </a:r>
            <a:r>
              <a:rPr lang="de-DE" sz="5400" b="1" dirty="0" err="1"/>
              <a:t>for</a:t>
            </a:r>
            <a:r>
              <a:rPr lang="de-DE" sz="5400" b="1" dirty="0"/>
              <a:t> </a:t>
            </a:r>
            <a:r>
              <a:rPr lang="de-DE" sz="5400" b="1" dirty="0" err="1"/>
              <a:t>your</a:t>
            </a:r>
            <a:r>
              <a:rPr lang="de-DE" sz="5400" b="1" dirty="0"/>
              <a:t> </a:t>
            </a:r>
            <a:r>
              <a:rPr lang="de-DE" sz="5400" b="1" dirty="0" err="1"/>
              <a:t>attention</a:t>
            </a:r>
            <a:endParaRPr lang="de-AT" sz="54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144A5F-1C58-4D21-A94D-717C6A80AF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cap="none" dirty="0" err="1"/>
              <a:t>DiBiCoo</a:t>
            </a:r>
            <a:r>
              <a:rPr lang="de-DE" cap="none" dirty="0"/>
              <a:t>, 05</a:t>
            </a:r>
            <a:r>
              <a:rPr lang="de-DE" cap="none" baseline="30000" dirty="0"/>
              <a:t>th</a:t>
            </a:r>
            <a:r>
              <a:rPr lang="de-DE" cap="none" dirty="0"/>
              <a:t> August 2021</a:t>
            </a:r>
            <a:endParaRPr lang="de-AT" cap="non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A5B8E0-C046-46AC-A1A7-7DB1C4570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23" y="427412"/>
            <a:ext cx="3545076" cy="12561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4EB1DE9-5EBE-4D13-AC0B-2EC615D6F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01" y="427412"/>
            <a:ext cx="3368678" cy="151590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6ED69C-8B2B-45D9-8E49-BDB3DF65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8526DA-1817-4E81-8FCE-D5A68491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393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Exotherm vs Endotherm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FC1217-00D6-4326-B359-6936AF2E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7" y="2595681"/>
            <a:ext cx="10269956" cy="320143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A9D9F5-A66F-4432-B65C-1EEA2145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FDB0F-9CB8-4981-B76E-C01C98C8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43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6C899-41FD-41FD-8129-71E16847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 dependant steps of conversion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2EF3819-F0E9-49D4-86C2-6FCD4F58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36311"/>
            <a:ext cx="8290560" cy="452452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B2BBB9-B161-4F29-9D25-C581EED1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FBB22D-9629-4CE8-957B-8D73863D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13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FA9453-7184-4C8E-B29F-05ADB9F4574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9505950" y="1836311"/>
            <a:ext cx="1419225" cy="2268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BAA1B0-EF65-430B-886C-C81E3575B1A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9296399" y="5391149"/>
            <a:ext cx="2792325" cy="969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7FFA95-528C-44AD-B7BD-1F0739FC58B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235363" y="4061664"/>
            <a:ext cx="1285873" cy="137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96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pathways to convert </a:t>
            </a:r>
            <a:br>
              <a:rPr lang="en-GB" dirty="0"/>
            </a:br>
            <a:r>
              <a:rPr lang="en-GB" dirty="0"/>
              <a:t>the energy within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14</a:t>
            </a:fld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3F8C795-1B71-4A5D-9BBF-AD80F8BB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8" b="3231"/>
          <a:stretch/>
        </p:blipFill>
        <p:spPr>
          <a:xfrm>
            <a:off x="3321621" y="1836308"/>
            <a:ext cx="5381310" cy="23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1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pathways to convert </a:t>
            </a:r>
            <a:br>
              <a:rPr lang="en-GB" dirty="0"/>
            </a:br>
            <a:r>
              <a:rPr lang="en-GB" dirty="0"/>
              <a:t>the energy within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15</a:t>
            </a:fld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3F8C795-1B71-4A5D-9BBF-AD80F8BB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8" b="3231"/>
          <a:stretch/>
        </p:blipFill>
        <p:spPr>
          <a:xfrm>
            <a:off x="3321621" y="1836308"/>
            <a:ext cx="5381310" cy="230691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5EEE3F-B9F1-481A-A7B6-9EEEAB379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0"/>
          <a:stretch/>
        </p:blipFill>
        <p:spPr>
          <a:xfrm>
            <a:off x="110834" y="4285110"/>
            <a:ext cx="4991738" cy="20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pathways to convert </a:t>
            </a:r>
            <a:br>
              <a:rPr lang="en-GB" dirty="0"/>
            </a:br>
            <a:r>
              <a:rPr lang="en-GB" dirty="0"/>
              <a:t>the energy within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16</a:t>
            </a:fld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3F8C795-1B71-4A5D-9BBF-AD80F8BB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8" b="3231"/>
          <a:stretch/>
        </p:blipFill>
        <p:spPr>
          <a:xfrm>
            <a:off x="3321621" y="1836308"/>
            <a:ext cx="5381310" cy="230691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5EEE3F-B9F1-481A-A7B6-9EEEAB379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0"/>
          <a:stretch/>
        </p:blipFill>
        <p:spPr>
          <a:xfrm>
            <a:off x="110834" y="4285110"/>
            <a:ext cx="4991738" cy="209844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8BC64AF-65F9-45D5-98EB-ECFA109C6F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8"/>
          <a:stretch/>
        </p:blipFill>
        <p:spPr>
          <a:xfrm>
            <a:off x="7089429" y="4287556"/>
            <a:ext cx="4945553" cy="20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0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Differentiation of different types of gasification technologies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17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1BD4C6-55BC-4E90-983D-2BF568883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80" y="1794419"/>
            <a:ext cx="5757672" cy="47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biomass within renewables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Renewables contributed to the World energy demand 2018 by around 13.5 % </a:t>
            </a:r>
          </a:p>
          <a:p>
            <a:pPr lvl="1"/>
            <a:r>
              <a:rPr lang="en-GB" dirty="0"/>
              <a:t>Thereof biomass reached 68 %</a:t>
            </a:r>
          </a:p>
          <a:p>
            <a:r>
              <a:rPr lang="en-GB" dirty="0"/>
              <a:t>It is very versatile</a:t>
            </a:r>
          </a:p>
          <a:p>
            <a:pPr lvl="1"/>
            <a:r>
              <a:rPr lang="en-GB" dirty="0"/>
              <a:t>Direct combustion</a:t>
            </a:r>
          </a:p>
          <a:p>
            <a:pPr lvl="2"/>
            <a:r>
              <a:rPr lang="en-GB" dirty="0"/>
              <a:t>Heating</a:t>
            </a:r>
          </a:p>
          <a:p>
            <a:pPr lvl="2"/>
            <a:r>
              <a:rPr lang="en-GB" dirty="0"/>
              <a:t>Lighting</a:t>
            </a:r>
          </a:p>
          <a:p>
            <a:pPr lvl="2"/>
            <a:r>
              <a:rPr lang="en-GB" dirty="0"/>
              <a:t>Transport</a:t>
            </a:r>
          </a:p>
          <a:p>
            <a:pPr lvl="2"/>
            <a:r>
              <a:rPr lang="en-GB" dirty="0"/>
              <a:t>Electricity &amp; heat</a:t>
            </a:r>
          </a:p>
          <a:p>
            <a:pPr lvl="1"/>
            <a:r>
              <a:rPr lang="en-GB" dirty="0"/>
              <a:t>Gasification</a:t>
            </a:r>
          </a:p>
          <a:p>
            <a:pPr lvl="2"/>
            <a:r>
              <a:rPr lang="en-GB" dirty="0"/>
              <a:t>Electricity &amp; heat</a:t>
            </a:r>
          </a:p>
          <a:p>
            <a:pPr lvl="2"/>
            <a:r>
              <a:rPr lang="en-GB" dirty="0"/>
              <a:t>Biomethane</a:t>
            </a:r>
          </a:p>
          <a:p>
            <a:r>
              <a:rPr lang="en-GB" dirty="0" err="1"/>
              <a:t>Saisonally</a:t>
            </a:r>
            <a:r>
              <a:rPr lang="en-GB" dirty="0"/>
              <a:t> storable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148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6E989-09DE-49E5-97BB-B4AC9A83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44701" cy="1450757"/>
          </a:xfrm>
        </p:spPr>
        <p:txBody>
          <a:bodyPr>
            <a:normAutofit/>
          </a:bodyPr>
          <a:lstStyle/>
          <a:p>
            <a:r>
              <a:rPr lang="en-US" sz="4000" dirty="0"/>
              <a:t>Differences between application techniques depending on the occurrence of oxygen</a:t>
            </a:r>
            <a:endParaRPr lang="de-AT" sz="4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4F2E9DF-F740-4DFA-A2B4-33F75AD8E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5"/>
          <a:stretch/>
        </p:blipFill>
        <p:spPr>
          <a:xfrm>
            <a:off x="1203728" y="2263806"/>
            <a:ext cx="10062035" cy="30378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C31461-5A35-4F31-A165-9C50A26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3090E0-01D2-4278-AFD8-C4FE16F9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413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properties: </a:t>
            </a:r>
            <a:br>
              <a:rPr lang="en-GB" dirty="0"/>
            </a:br>
            <a:r>
              <a:rPr lang="en-GB" dirty="0"/>
              <a:t>Main ingredients of different types of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4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BA5113-BA38-4843-9447-7E96BC17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4" y="1737360"/>
            <a:ext cx="6714512" cy="53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7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properties: </a:t>
            </a:r>
            <a:br>
              <a:rPr lang="en-GB" dirty="0"/>
            </a:br>
            <a:r>
              <a:rPr lang="en-GB" dirty="0"/>
              <a:t>Main ingredients of different types of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5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BA5113-BA38-4843-9447-7E96BC17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4" y="1737360"/>
            <a:ext cx="6714512" cy="537800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2670BCD-4B72-4E11-BBAE-318B4DD7333A}"/>
              </a:ext>
            </a:extLst>
          </p:cNvPr>
          <p:cNvSpPr/>
          <p:nvPr/>
        </p:nvSpPr>
        <p:spPr>
          <a:xfrm>
            <a:off x="3934692" y="2225964"/>
            <a:ext cx="563418" cy="28632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379F2C-97BA-4F88-8D37-05921BFF75AB}"/>
              </a:ext>
            </a:extLst>
          </p:cNvPr>
          <p:cNvSpPr/>
          <p:nvPr/>
        </p:nvSpPr>
        <p:spPr>
          <a:xfrm>
            <a:off x="4869028" y="2225964"/>
            <a:ext cx="563418" cy="28632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6F72B5-D234-4E99-9FB4-37954A73F5E6}"/>
              </a:ext>
            </a:extLst>
          </p:cNvPr>
          <p:cNvSpPr/>
          <p:nvPr/>
        </p:nvSpPr>
        <p:spPr>
          <a:xfrm>
            <a:off x="8938348" y="3429000"/>
            <a:ext cx="563418" cy="58820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29C74E7-6F8F-4E0F-B3A8-CA6D7326A7D4}"/>
              </a:ext>
            </a:extLst>
          </p:cNvPr>
          <p:cNvSpPr/>
          <p:nvPr/>
        </p:nvSpPr>
        <p:spPr>
          <a:xfrm>
            <a:off x="8910515" y="5039198"/>
            <a:ext cx="563418" cy="181880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62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properties: </a:t>
            </a:r>
            <a:br>
              <a:rPr lang="en-GB" dirty="0"/>
            </a:br>
            <a:r>
              <a:rPr lang="en-GB" dirty="0"/>
              <a:t>Main ingredients of different types of biomass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6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BA5113-BA38-4843-9447-7E96BC179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44" y="1737360"/>
            <a:ext cx="6714512" cy="537800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2670BCD-4B72-4E11-BBAE-318B4DD7333A}"/>
              </a:ext>
            </a:extLst>
          </p:cNvPr>
          <p:cNvSpPr/>
          <p:nvPr/>
        </p:nvSpPr>
        <p:spPr>
          <a:xfrm>
            <a:off x="3934692" y="2225964"/>
            <a:ext cx="563418" cy="28632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3379F2C-97BA-4F88-8D37-05921BFF75AB}"/>
              </a:ext>
            </a:extLst>
          </p:cNvPr>
          <p:cNvSpPr/>
          <p:nvPr/>
        </p:nvSpPr>
        <p:spPr>
          <a:xfrm>
            <a:off x="4869028" y="2225964"/>
            <a:ext cx="563418" cy="286327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B6F72B5-D234-4E99-9FB4-37954A73F5E6}"/>
              </a:ext>
            </a:extLst>
          </p:cNvPr>
          <p:cNvSpPr/>
          <p:nvPr/>
        </p:nvSpPr>
        <p:spPr>
          <a:xfrm>
            <a:off x="8938348" y="3429000"/>
            <a:ext cx="563418" cy="58820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2E327B-8A48-42FC-9A41-B091C2594EA8}"/>
              </a:ext>
            </a:extLst>
          </p:cNvPr>
          <p:cNvSpPr/>
          <p:nvPr/>
        </p:nvSpPr>
        <p:spPr>
          <a:xfrm>
            <a:off x="8423440" y="5006109"/>
            <a:ext cx="563418" cy="181880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29C74E7-6F8F-4E0F-B3A8-CA6D7326A7D4}"/>
              </a:ext>
            </a:extLst>
          </p:cNvPr>
          <p:cNvSpPr/>
          <p:nvPr/>
        </p:nvSpPr>
        <p:spPr>
          <a:xfrm>
            <a:off x="8910515" y="5039198"/>
            <a:ext cx="563418" cy="181880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F12BC66-0C7C-4B69-A687-FF9122C2131C}"/>
              </a:ext>
            </a:extLst>
          </p:cNvPr>
          <p:cNvSpPr/>
          <p:nvPr/>
        </p:nvSpPr>
        <p:spPr>
          <a:xfrm>
            <a:off x="5897357" y="5039198"/>
            <a:ext cx="563418" cy="180133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7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properties:</a:t>
            </a:r>
            <a:br>
              <a:rPr lang="en-GB" dirty="0"/>
            </a:br>
            <a:r>
              <a:rPr lang="en-GB" dirty="0"/>
              <a:t>Ash melting point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492" y="1881244"/>
            <a:ext cx="5006992" cy="4023360"/>
          </a:xfrm>
        </p:spPr>
        <p:txBody>
          <a:bodyPr>
            <a:normAutofit/>
          </a:bodyPr>
          <a:lstStyle/>
          <a:p>
            <a:r>
              <a:rPr lang="en-GB" dirty="0"/>
              <a:t>Calcium contributes to a higher ash melting point</a:t>
            </a:r>
          </a:p>
          <a:p>
            <a:r>
              <a:rPr lang="en-GB" dirty="0"/>
              <a:t>Potassium and magnesia causes a lower melting point</a:t>
            </a:r>
          </a:p>
          <a:p>
            <a:r>
              <a:rPr lang="en-GB" dirty="0"/>
              <a:t>Straw has a significant lower hemisphere temperature and additionally for the flow temperature</a:t>
            </a:r>
          </a:p>
          <a:p>
            <a:r>
              <a:rPr lang="en-GB" dirty="0"/>
              <a:t>Much more for cereals</a:t>
            </a:r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7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8B7B635-9238-4DD3-A406-9D2A74870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33" y="1774708"/>
            <a:ext cx="5757672" cy="5366004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19A6CFC-F805-4127-ABAD-013944EA023E}"/>
              </a:ext>
            </a:extLst>
          </p:cNvPr>
          <p:cNvSpPr/>
          <p:nvPr/>
        </p:nvSpPr>
        <p:spPr>
          <a:xfrm>
            <a:off x="2142836" y="6422438"/>
            <a:ext cx="2281382" cy="500506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64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properties:</a:t>
            </a:r>
            <a:br>
              <a:rPr lang="en-GB" dirty="0"/>
            </a:br>
            <a:r>
              <a:rPr lang="en-GB" dirty="0"/>
              <a:t>Heating value depending on water 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624" y="4060569"/>
            <a:ext cx="7236730" cy="225571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If not declared most times water content is used</a:t>
            </a:r>
          </a:p>
          <a:p>
            <a:pPr lvl="1"/>
            <a:r>
              <a:rPr lang="en-GB" dirty="0"/>
              <a:t>A high water content causes, besides the loss of heating value, unwanted wet gasifier gas</a:t>
            </a:r>
          </a:p>
          <a:p>
            <a:pPr lvl="1"/>
            <a:r>
              <a:rPr lang="en-GB" dirty="0"/>
              <a:t>Energy demand for heating up water:   0.004 </a:t>
            </a:r>
            <a:r>
              <a:rPr lang="en-US" dirty="0"/>
              <a:t>MJ kg</a:t>
            </a:r>
            <a:r>
              <a:rPr lang="en-US" baseline="-25000" dirty="0"/>
              <a:t>H2O</a:t>
            </a:r>
            <a:r>
              <a:rPr lang="en-US" baseline="30000" dirty="0"/>
              <a:t>-1</a:t>
            </a:r>
            <a:r>
              <a:rPr lang="en-US" dirty="0"/>
              <a:t> °C</a:t>
            </a:r>
            <a:r>
              <a:rPr lang="en-US" baseline="30000" dirty="0"/>
              <a:t>-1</a:t>
            </a:r>
          </a:p>
          <a:p>
            <a:pPr lvl="1"/>
            <a:r>
              <a:rPr lang="en-US" dirty="0"/>
              <a:t>Energy demand for vaporization:           2.26 MJ kg</a:t>
            </a:r>
            <a:r>
              <a:rPr lang="en-US" baseline="-25000" dirty="0"/>
              <a:t>H2O</a:t>
            </a:r>
            <a:r>
              <a:rPr lang="en-US" baseline="30000" dirty="0"/>
              <a:t>-1</a:t>
            </a:r>
            <a:r>
              <a:rPr lang="en-US" dirty="0"/>
              <a:t> </a:t>
            </a:r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8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8BC5FEA-C26C-45C8-93DA-298867B66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24" y="1772226"/>
            <a:ext cx="7236730" cy="20504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49671E5-8FAA-402B-80B4-756BB3FA8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" y="1804854"/>
            <a:ext cx="4712616" cy="45114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CE3FBE1-C457-42A8-97F7-F9EBDA476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7" y="1969751"/>
            <a:ext cx="861135" cy="4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9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D7283-A066-4722-81C0-F30379E6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Important properties:</a:t>
            </a:r>
            <a:br>
              <a:rPr lang="en-GB" sz="3600" dirty="0"/>
            </a:br>
            <a:r>
              <a:rPr lang="en-GB" sz="3600" dirty="0"/>
              <a:t>Net and gross calorific value depending </a:t>
            </a:r>
            <a:br>
              <a:rPr lang="en-GB" sz="3600" dirty="0"/>
            </a:br>
            <a:r>
              <a:rPr lang="en-GB" sz="3600" dirty="0"/>
              <a:t>on type of feedstock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D2B38-3CC1-4011-BDD2-B78A8B97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872" y="5601618"/>
            <a:ext cx="5667146" cy="70681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Most difference comes from density and additionally from resin within conifers </a:t>
            </a:r>
          </a:p>
          <a:p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DF61F8-D01C-4609-A15F-047C4435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BFB253-CAB7-4A68-80F4-4DD8B045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DA7A-5040-45A5-8CF3-7F79414BEB87}" type="slidenum">
              <a:rPr lang="de-AT" smtClean="0"/>
              <a:t>9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8136A3-5890-4AFE-98B6-B6CBC514A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41" b="6564"/>
          <a:stretch/>
        </p:blipFill>
        <p:spPr>
          <a:xfrm>
            <a:off x="97155" y="1801531"/>
            <a:ext cx="3836670" cy="49516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BC2AD48-0A39-4B5E-8D6A-87E8FCD32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7" b="6032"/>
          <a:stretch/>
        </p:blipFill>
        <p:spPr>
          <a:xfrm>
            <a:off x="4141872" y="1801531"/>
            <a:ext cx="5758586" cy="38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4692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Breitbild</PresentationFormat>
  <Paragraphs>64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Rückblick</vt:lpstr>
      <vt:lpstr> Gasification of wooden biomass: Possible feedstock and their properties</vt:lpstr>
      <vt:lpstr>Role of biomass within renewables</vt:lpstr>
      <vt:lpstr>Differences between application techniques depending on the occurrence of oxygen</vt:lpstr>
      <vt:lpstr>Important properties:  Main ingredients of different types of biomass</vt:lpstr>
      <vt:lpstr>Important properties:  Main ingredients of different types of biomass</vt:lpstr>
      <vt:lpstr>Important properties:  Main ingredients of different types of biomass</vt:lpstr>
      <vt:lpstr>Important properties: Ash melting point</vt:lpstr>
      <vt:lpstr>Important properties: Heating value depending on water content</vt:lpstr>
      <vt:lpstr>Important properties: Net and gross calorific value depending  on type of feedstock</vt:lpstr>
      <vt:lpstr>Wood chips from different types of chipper</vt:lpstr>
      <vt:lpstr> Thanks for your attention</vt:lpstr>
      <vt:lpstr>Exotherm vs Endotherm</vt:lpstr>
      <vt:lpstr>Temperature dependant steps of conversion</vt:lpstr>
      <vt:lpstr>Different pathways to convert  the energy within biomass</vt:lpstr>
      <vt:lpstr>Different pathways to convert  the energy within biomass</vt:lpstr>
      <vt:lpstr>Different pathways to convert  the energy within biomass</vt:lpstr>
      <vt:lpstr>Differentiation of different types of gasification technologies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</dc:title>
  <dc:creator>franz kirchmeyr</dc:creator>
  <cp:lastModifiedBy>Franz Kirchmeyr</cp:lastModifiedBy>
  <cp:revision>215</cp:revision>
  <dcterms:created xsi:type="dcterms:W3CDTF">2020-09-18T05:52:36Z</dcterms:created>
  <dcterms:modified xsi:type="dcterms:W3CDTF">2021-07-29T09:55:43Z</dcterms:modified>
</cp:coreProperties>
</file>